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Lst>
  <p:notesMasterIdLst>
    <p:notesMasterId r:id="rId11"/>
  </p:notesMasterIdLst>
  <p:sldIdLst>
    <p:sldId id="258" r:id="rId6"/>
    <p:sldId id="2565" r:id="rId7"/>
    <p:sldId id="2568" r:id="rId8"/>
    <p:sldId id="2567" r:id="rId9"/>
    <p:sldId id="257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BB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F3DFE2-42BC-4006-8128-8EBAD5A90FA9}" type="datetimeFigureOut">
              <a:rPr lang="en-AU" smtClean="0"/>
              <a:t>7/08/2026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9B31C3-59D0-4D1F-AB56-ED3B2FD2EBE5}" type="slidenum">
              <a:rPr lang="en-AU" smtClean="0"/>
              <a:t>‹#›</a:t>
            </a:fld>
            <a:endParaRPr lang="en-AU"/>
          </a:p>
        </p:txBody>
      </p:sp>
    </p:spTree>
    <p:extLst>
      <p:ext uri="{BB962C8B-B14F-4D97-AF65-F5344CB8AC3E}">
        <p14:creationId xmlns:p14="http://schemas.microsoft.com/office/powerpoint/2010/main" val="1643020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3D76C-BA61-EAB3-C762-2E84547FF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4147C-9B57-4DF1-A831-9933E0E3ECE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45AEB6F-D229-6FE9-69B6-2D20D3F1F402}"/>
              </a:ext>
            </a:extLst>
          </p:cNvPr>
          <p:cNvSpPr>
            <a:spLocks noGrp="1"/>
          </p:cNvSpPr>
          <p:nvPr>
            <p:ph type="body" idx="1"/>
          </p:nvPr>
        </p:nvSpPr>
        <p:spPr/>
        <p:txBody>
          <a:bodyPr/>
          <a:lstStyle/>
          <a:p>
            <a:r>
              <a:rPr lang="en-US"/>
              <a:t>
</a:t>
            </a:r>
          </a:p>
        </p:txBody>
      </p:sp>
      <p:sp>
        <p:nvSpPr>
          <p:cNvPr id="4" name="Slide Number Placeholder 3">
            <a:extLst>
              <a:ext uri="{FF2B5EF4-FFF2-40B4-BE49-F238E27FC236}">
                <a16:creationId xmlns:a16="http://schemas.microsoft.com/office/drawing/2014/main" id="{AB310421-D5C2-88A1-A827-A1CEC4895E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78F9A9-D7DE-424A-A81C-B24C58FAB4FC}"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9569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D6076-C691-D125-C077-CABA1F4442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6AD4B0-4109-762B-9DDE-EDFD69DD02A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F237E08-8D5A-1634-AD96-4B95C799249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4E9A140-9096-8400-2DEA-FB2D6B7823A5}"/>
              </a:ext>
            </a:extLst>
          </p:cNvPr>
          <p:cNvSpPr>
            <a:spLocks noGrp="1"/>
          </p:cNvSpPr>
          <p:nvPr>
            <p:ph type="sldNum" sz="quarter" idx="5"/>
          </p:nvPr>
        </p:nvSpPr>
        <p:spPr/>
        <p:txBody>
          <a:bodyPr/>
          <a:lstStyle/>
          <a:p>
            <a:fld id="{6F812C1B-95B6-4CC6-A959-572442DAFFD6}" type="slidenum">
              <a:rPr lang="en-AU" smtClean="0"/>
              <a:t>3</a:t>
            </a:fld>
            <a:endParaRPr lang="en-AU"/>
          </a:p>
        </p:txBody>
      </p:sp>
    </p:spTree>
    <p:extLst>
      <p:ext uri="{BB962C8B-B14F-4D97-AF65-F5344CB8AC3E}">
        <p14:creationId xmlns:p14="http://schemas.microsoft.com/office/powerpoint/2010/main" val="2734953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D6076-C691-D125-C077-CABA1F4442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6AD4B0-4109-762B-9DDE-EDFD69DD02A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F237E08-8D5A-1634-AD96-4B95C799249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4E9A140-9096-8400-2DEA-FB2D6B7823A5}"/>
              </a:ext>
            </a:extLst>
          </p:cNvPr>
          <p:cNvSpPr>
            <a:spLocks noGrp="1"/>
          </p:cNvSpPr>
          <p:nvPr>
            <p:ph type="sldNum" sz="quarter" idx="5"/>
          </p:nvPr>
        </p:nvSpPr>
        <p:spPr/>
        <p:txBody>
          <a:bodyPr/>
          <a:lstStyle/>
          <a:p>
            <a:fld id="{6F812C1B-95B6-4CC6-A959-572442DAFFD6}" type="slidenum">
              <a:rPr lang="en-AU" smtClean="0"/>
              <a:t>4</a:t>
            </a:fld>
            <a:endParaRPr lang="en-AU"/>
          </a:p>
        </p:txBody>
      </p:sp>
    </p:spTree>
    <p:extLst>
      <p:ext uri="{BB962C8B-B14F-4D97-AF65-F5344CB8AC3E}">
        <p14:creationId xmlns:p14="http://schemas.microsoft.com/office/powerpoint/2010/main" val="2734953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C12F-AC7E-24E7-95D1-E643B6ED43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0F072EB-D395-58A4-1472-83B5D0AEE2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9FF8944-9D0F-463B-E539-280FDFC8FC8B}"/>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5" name="Footer Placeholder 4">
            <a:extLst>
              <a:ext uri="{FF2B5EF4-FFF2-40B4-BE49-F238E27FC236}">
                <a16:creationId xmlns:a16="http://schemas.microsoft.com/office/drawing/2014/main" id="{5DA5B2C8-9C76-D129-1601-6442DD0314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270DD41-2309-2CCC-A593-8FB0D04C9601}"/>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3823173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58ED-120C-6115-CC9E-A632ABB0096E}"/>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435A55F-60BB-8E6C-EC5A-EE57DB95A8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8591FA3-3E86-6938-5CE3-FC11C73CED87}"/>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5" name="Footer Placeholder 4">
            <a:extLst>
              <a:ext uri="{FF2B5EF4-FFF2-40B4-BE49-F238E27FC236}">
                <a16:creationId xmlns:a16="http://schemas.microsoft.com/office/drawing/2014/main" id="{2F72FD56-BD90-AD02-51F5-F0DF97A1138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079713B-A073-FE97-E97C-568A1E35D77F}"/>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281653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6FD785-3815-5921-D07D-37378AD348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D0B9543-2028-7145-88B1-CCE2505697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8948A9B-FE77-D658-1292-51A4D05F40EF}"/>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5" name="Footer Placeholder 4">
            <a:extLst>
              <a:ext uri="{FF2B5EF4-FFF2-40B4-BE49-F238E27FC236}">
                <a16:creationId xmlns:a16="http://schemas.microsoft.com/office/drawing/2014/main" id="{49EF268B-23FA-4943-5350-37A748ADD44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BED0265-5D7A-EAE6-070E-E6932ADB7625}"/>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4116038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9"/>
          </a:xfrm>
          <a:prstGeom prst="rect">
            <a:avLst/>
          </a:prstGeom>
        </p:spPr>
      </p:pic>
      <p:sp>
        <p:nvSpPr>
          <p:cNvPr id="2" name="Holder 2"/>
          <p:cNvSpPr>
            <a:spLocks noGrp="1"/>
          </p:cNvSpPr>
          <p:nvPr>
            <p:ph type="ctrTitle"/>
          </p:nvPr>
        </p:nvSpPr>
        <p:spPr>
          <a:xfrm>
            <a:off x="916939" y="2102611"/>
            <a:ext cx="6602095" cy="2330450"/>
          </a:xfrm>
          <a:prstGeom prst="rect">
            <a:avLst/>
          </a:prstGeom>
        </p:spPr>
        <p:txBody>
          <a:bodyPr wrap="square" lIns="0" tIns="0" rIns="0" bIns="0">
            <a:spAutoFit/>
          </a:bodyPr>
          <a:lstStyle>
            <a:lvl1pPr>
              <a:defRPr sz="2400" b="1" i="0">
                <a:solidFill>
                  <a:srgbClr val="343741"/>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800" b="0" i="0">
                <a:solidFill>
                  <a:schemeClr val="tx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tx1"/>
                </a:solidFill>
                <a:latin typeface="Arial Black"/>
                <a:cs typeface="Arial Black"/>
              </a:defRPr>
            </a:lvl1pPr>
          </a:lstStyle>
          <a:p>
            <a:pPr marL="12700">
              <a:lnSpc>
                <a:spcPct val="100000"/>
              </a:lnSpc>
              <a:spcBef>
                <a:spcPts val="195"/>
              </a:spcBef>
            </a:pPr>
            <a:r>
              <a:rPr spc="-10"/>
              <a:t>OFFICIAL</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Arial"/>
                <a:cs typeface="Arial"/>
              </a:defRPr>
            </a:lvl1pPr>
          </a:lstStyle>
          <a:p>
            <a:pPr marL="12700">
              <a:lnSpc>
                <a:spcPct val="100000"/>
              </a:lnSpc>
              <a:spcBef>
                <a:spcPts val="100"/>
              </a:spcBef>
            </a:pPr>
            <a:fld id="{81D60167-4931-47E6-BA6A-407CBD079E47}" type="slidenum">
              <a:rPr spc="-50" dirty="0"/>
              <a:t>‹#›</a:t>
            </a:fld>
            <a:endParaRPr spc="-50"/>
          </a:p>
        </p:txBody>
      </p:sp>
    </p:spTree>
    <p:extLst>
      <p:ext uri="{BB962C8B-B14F-4D97-AF65-F5344CB8AC3E}">
        <p14:creationId xmlns:p14="http://schemas.microsoft.com/office/powerpoint/2010/main" val="3763830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9"/>
          </a:xfrm>
          <a:prstGeom prst="rect">
            <a:avLst/>
          </a:prstGeom>
        </p:spPr>
      </p:pic>
      <p:sp>
        <p:nvSpPr>
          <p:cNvPr id="2" name="Holder 2"/>
          <p:cNvSpPr>
            <a:spLocks noGrp="1"/>
          </p:cNvSpPr>
          <p:nvPr>
            <p:ph type="ctrTitle"/>
          </p:nvPr>
        </p:nvSpPr>
        <p:spPr>
          <a:xfrm>
            <a:off x="916939" y="2102611"/>
            <a:ext cx="6602095" cy="2330450"/>
          </a:xfrm>
          <a:prstGeom prst="rect">
            <a:avLst/>
          </a:prstGeom>
        </p:spPr>
        <p:txBody>
          <a:bodyPr wrap="square" lIns="0" tIns="0" rIns="0" bIns="0">
            <a:spAutoFit/>
          </a:bodyPr>
          <a:lstStyle>
            <a:lvl1pPr>
              <a:defRPr sz="2400" b="1" i="0">
                <a:solidFill>
                  <a:srgbClr val="343741"/>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800" b="0" i="0">
                <a:solidFill>
                  <a:schemeClr val="tx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tx1"/>
                </a:solidFill>
                <a:latin typeface="Arial Black"/>
                <a:cs typeface="Arial Black"/>
              </a:defRPr>
            </a:lvl1pPr>
          </a:lstStyle>
          <a:p>
            <a:pPr marL="12700">
              <a:lnSpc>
                <a:spcPct val="100000"/>
              </a:lnSpc>
              <a:spcBef>
                <a:spcPts val="195"/>
              </a:spcBef>
            </a:pPr>
            <a:r>
              <a:rPr spc="-10"/>
              <a:t>OFFICIAL</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Arial"/>
                <a:cs typeface="Arial"/>
              </a:defRPr>
            </a:lvl1pPr>
          </a:lstStyle>
          <a:p>
            <a:pPr marL="12700">
              <a:lnSpc>
                <a:spcPct val="100000"/>
              </a:lnSpc>
              <a:spcBef>
                <a:spcPts val="100"/>
              </a:spcBef>
            </a:pPr>
            <a:fld id="{81D60167-4931-47E6-BA6A-407CBD079E47}" type="slidenum">
              <a:rPr spc="-50" dirty="0"/>
              <a:t>‹#›</a:t>
            </a:fld>
            <a:endParaRPr spc="-50"/>
          </a:p>
        </p:txBody>
      </p:sp>
    </p:spTree>
    <p:extLst>
      <p:ext uri="{BB962C8B-B14F-4D97-AF65-F5344CB8AC3E}">
        <p14:creationId xmlns:p14="http://schemas.microsoft.com/office/powerpoint/2010/main" val="3448230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34374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tx1"/>
                </a:solidFill>
                <a:latin typeface="Arial Black"/>
                <a:cs typeface="Arial Black"/>
              </a:defRPr>
            </a:lvl1pPr>
          </a:lstStyle>
          <a:p>
            <a:pPr marL="12700">
              <a:lnSpc>
                <a:spcPct val="100000"/>
              </a:lnSpc>
              <a:spcBef>
                <a:spcPts val="195"/>
              </a:spcBef>
            </a:pPr>
            <a:r>
              <a:rPr spc="-10"/>
              <a:t>OFFICIAL</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Arial"/>
                <a:cs typeface="Arial"/>
              </a:defRPr>
            </a:lvl1pPr>
          </a:lstStyle>
          <a:p>
            <a:pPr marL="12700">
              <a:lnSpc>
                <a:spcPct val="100000"/>
              </a:lnSpc>
              <a:spcBef>
                <a:spcPts val="100"/>
              </a:spcBef>
            </a:pPr>
            <a:fld id="{81D60167-4931-47E6-BA6A-407CBD079E47}" type="slidenum">
              <a:rPr spc="-50" dirty="0"/>
              <a:t>‹#›</a:t>
            </a:fld>
            <a:endParaRPr spc="-50"/>
          </a:p>
        </p:txBody>
      </p:sp>
    </p:spTree>
    <p:extLst>
      <p:ext uri="{BB962C8B-B14F-4D97-AF65-F5344CB8AC3E}">
        <p14:creationId xmlns:p14="http://schemas.microsoft.com/office/powerpoint/2010/main" val="1938170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34374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chemeClr val="tx1"/>
                </a:solidFill>
                <a:latin typeface="Arial Black"/>
                <a:cs typeface="Arial Black"/>
              </a:defRPr>
            </a:lvl1pPr>
          </a:lstStyle>
          <a:p>
            <a:pPr marL="12700">
              <a:lnSpc>
                <a:spcPct val="100000"/>
              </a:lnSpc>
              <a:spcBef>
                <a:spcPts val="195"/>
              </a:spcBef>
            </a:pPr>
            <a:r>
              <a:rPr spc="-10"/>
              <a:t>OFFICIAL</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7" name="Holder 7"/>
          <p:cNvSpPr>
            <a:spLocks noGrp="1"/>
          </p:cNvSpPr>
          <p:nvPr>
            <p:ph type="sldNum" sz="quarter" idx="7"/>
          </p:nvPr>
        </p:nvSpPr>
        <p:spPr/>
        <p:txBody>
          <a:bodyPr lIns="0" tIns="0" rIns="0" bIns="0"/>
          <a:lstStyle>
            <a:lvl1pPr>
              <a:defRPr sz="1200" b="0" i="0">
                <a:solidFill>
                  <a:srgbClr val="888888"/>
                </a:solidFill>
                <a:latin typeface="Arial"/>
                <a:cs typeface="Arial"/>
              </a:defRPr>
            </a:lvl1pPr>
          </a:lstStyle>
          <a:p>
            <a:pPr marL="12700">
              <a:lnSpc>
                <a:spcPct val="100000"/>
              </a:lnSpc>
              <a:spcBef>
                <a:spcPts val="100"/>
              </a:spcBef>
            </a:pPr>
            <a:fld id="{81D60167-4931-47E6-BA6A-407CBD079E47}" type="slidenum">
              <a:rPr spc="-50" dirty="0"/>
              <a:t>‹#›</a:t>
            </a:fld>
            <a:endParaRPr spc="-50"/>
          </a:p>
        </p:txBody>
      </p:sp>
    </p:spTree>
    <p:extLst>
      <p:ext uri="{BB962C8B-B14F-4D97-AF65-F5344CB8AC3E}">
        <p14:creationId xmlns:p14="http://schemas.microsoft.com/office/powerpoint/2010/main" val="2775932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34374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000" b="0" i="0">
                <a:solidFill>
                  <a:schemeClr val="tx1"/>
                </a:solidFill>
                <a:latin typeface="Arial Black"/>
                <a:cs typeface="Arial Black"/>
              </a:defRPr>
            </a:lvl1pPr>
          </a:lstStyle>
          <a:p>
            <a:pPr marL="12700">
              <a:lnSpc>
                <a:spcPct val="100000"/>
              </a:lnSpc>
              <a:spcBef>
                <a:spcPts val="195"/>
              </a:spcBef>
            </a:pPr>
            <a:r>
              <a:rPr spc="-10"/>
              <a:t>OFFICIAL</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Arial"/>
                <a:cs typeface="Arial"/>
              </a:defRPr>
            </a:lvl1pPr>
          </a:lstStyle>
          <a:p>
            <a:pPr marL="12700">
              <a:lnSpc>
                <a:spcPct val="100000"/>
              </a:lnSpc>
              <a:spcBef>
                <a:spcPts val="100"/>
              </a:spcBef>
            </a:pPr>
            <a:fld id="{81D60167-4931-47E6-BA6A-407CBD079E47}" type="slidenum">
              <a:rPr spc="-50" dirty="0"/>
              <a:t>‹#›</a:t>
            </a:fld>
            <a:endParaRPr spc="-50"/>
          </a:p>
        </p:txBody>
      </p:sp>
    </p:spTree>
    <p:extLst>
      <p:ext uri="{BB962C8B-B14F-4D97-AF65-F5344CB8AC3E}">
        <p14:creationId xmlns:p14="http://schemas.microsoft.com/office/powerpoint/2010/main" val="3779913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tx1"/>
                </a:solidFill>
                <a:latin typeface="Arial Black"/>
                <a:cs typeface="Arial Black"/>
              </a:defRPr>
            </a:lvl1pPr>
          </a:lstStyle>
          <a:p>
            <a:pPr marL="12700">
              <a:lnSpc>
                <a:spcPct val="100000"/>
              </a:lnSpc>
              <a:spcBef>
                <a:spcPts val="195"/>
              </a:spcBef>
            </a:pPr>
            <a:r>
              <a:rPr spc="-10"/>
              <a:t>OFFICIAL</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8/7/2026</a:t>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Arial"/>
                <a:cs typeface="Arial"/>
              </a:defRPr>
            </a:lvl1pPr>
          </a:lstStyle>
          <a:p>
            <a:pPr marL="12700">
              <a:lnSpc>
                <a:spcPct val="100000"/>
              </a:lnSpc>
              <a:spcBef>
                <a:spcPts val="100"/>
              </a:spcBef>
            </a:pPr>
            <a:fld id="{81D60167-4931-47E6-BA6A-407CBD079E47}" type="slidenum">
              <a:rPr spc="-50" dirty="0"/>
              <a:t>‹#›</a:t>
            </a:fld>
            <a:endParaRPr spc="-50"/>
          </a:p>
        </p:txBody>
      </p:sp>
    </p:spTree>
    <p:extLst>
      <p:ext uri="{BB962C8B-B14F-4D97-AF65-F5344CB8AC3E}">
        <p14:creationId xmlns:p14="http://schemas.microsoft.com/office/powerpoint/2010/main" val="3232012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19477"/>
            <a:ext cx="4617720" cy="1197864"/>
          </a:xfrm>
          <a:prstGeom prst="rect">
            <a:avLst/>
          </a:prstGeom>
        </p:spPr>
        <p:txBody>
          <a:bodyPr vert="horz" lIns="91440" tIns="45720" rIns="91440" bIns="45720" rtlCol="0" anchor="t">
            <a:normAutofit/>
          </a:bodyPr>
          <a:lstStyle>
            <a:lvl1pPr>
              <a:defRPr lang="en-US"/>
            </a:lvl1pPr>
          </a:lstStyle>
          <a:p>
            <a:pPr lvl="0"/>
            <a:r>
              <a:rPr lang="en-US"/>
              <a:t>Click to edit Master title style</a:t>
            </a:r>
          </a:p>
        </p:txBody>
      </p:sp>
      <p:sp>
        <p:nvSpPr>
          <p:cNvPr id="14" name="Picture Placeholder 13">
            <a:extLst>
              <a:ext uri="{FF2B5EF4-FFF2-40B4-BE49-F238E27FC236}">
                <a16:creationId xmlns:a16="http://schemas.microsoft.com/office/drawing/2014/main" id="{ADB4AEC6-2EA4-A5BD-A76D-1C38CE894EC0}"/>
              </a:ext>
            </a:extLst>
          </p:cNvPr>
          <p:cNvSpPr>
            <a:spLocks noGrp="1"/>
          </p:cNvSpPr>
          <p:nvPr>
            <p:ph type="pic" sz="quarter" idx="18" hasCustomPrompt="1"/>
          </p:nvPr>
        </p:nvSpPr>
        <p:spPr>
          <a:xfrm>
            <a:off x="950976" y="2148840"/>
            <a:ext cx="3877056" cy="3877056"/>
          </a:xfrm>
          <a:custGeom>
            <a:avLst/>
            <a:gdLst>
              <a:gd name="connsiteX0" fmla="*/ 2679192 w 5358384"/>
              <a:gd name="connsiteY0" fmla="*/ 0 h 5358384"/>
              <a:gd name="connsiteX1" fmla="*/ 5358384 w 5358384"/>
              <a:gd name="connsiteY1" fmla="*/ 2679192 h 5358384"/>
              <a:gd name="connsiteX2" fmla="*/ 2679192 w 5358384"/>
              <a:gd name="connsiteY2" fmla="*/ 5358384 h 5358384"/>
              <a:gd name="connsiteX3" fmla="*/ 0 w 5358384"/>
              <a:gd name="connsiteY3" fmla="*/ 2679192 h 5358384"/>
              <a:gd name="connsiteX4" fmla="*/ 2679192 w 5358384"/>
              <a:gd name="connsiteY4" fmla="*/ 0 h 535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8384" h="5358384">
                <a:moveTo>
                  <a:pt x="2679192" y="0"/>
                </a:moveTo>
                <a:cubicBezTo>
                  <a:pt x="4158869" y="0"/>
                  <a:pt x="5358384" y="1199515"/>
                  <a:pt x="5358384" y="2679192"/>
                </a:cubicBezTo>
                <a:cubicBezTo>
                  <a:pt x="5358384" y="4158869"/>
                  <a:pt x="4158869" y="5358384"/>
                  <a:pt x="2679192" y="5358384"/>
                </a:cubicBezTo>
                <a:cubicBezTo>
                  <a:pt x="1199515" y="5358384"/>
                  <a:pt x="0" y="4158869"/>
                  <a:pt x="0" y="2679192"/>
                </a:cubicBezTo>
                <a:cubicBezTo>
                  <a:pt x="0" y="1199515"/>
                  <a:pt x="1199515" y="0"/>
                  <a:pt x="2679192" y="0"/>
                </a:cubicBezTo>
                <a:close/>
              </a:path>
            </a:pathLst>
          </a:custGeom>
          <a:blipFill>
            <a:blip r:embed="rId2">
              <a:alphaModFix amt="70000"/>
            </a:blip>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843016" y="950976"/>
            <a:ext cx="5586984" cy="5330952"/>
          </a:xfrm>
          <a:prstGeom prst="rect">
            <a:avLst/>
          </a:prstGeo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lvl1pPr>
              <a:defRPr>
                <a:solidFill>
                  <a:schemeClr val="tx1"/>
                </a:solidFill>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lvl1pPr>
              <a:defRPr>
                <a:solidFill>
                  <a:schemeClr val="tx1"/>
                </a:solidFill>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lvl1pPr>
              <a:defRPr>
                <a:solidFill>
                  <a:schemeClr val="tx1"/>
                </a:solidFill>
              </a:defRPr>
            </a:lvl1pPr>
          </a:lstStyle>
          <a:p>
            <a:fld id="{2B28EC1B-3599-4C48-8426-5041F8BC5E8B}" type="datetime4">
              <a:rPr lang="en-US" smtClean="0"/>
              <a:t>August 7, 2026</a:t>
            </a:fld>
            <a:endParaRPr lang="en-US"/>
          </a:p>
        </p:txBody>
      </p:sp>
    </p:spTree>
    <p:extLst>
      <p:ext uri="{BB962C8B-B14F-4D97-AF65-F5344CB8AC3E}">
        <p14:creationId xmlns:p14="http://schemas.microsoft.com/office/powerpoint/2010/main" val="291334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70DDB-D6AF-C096-D18A-6E507016344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F057F8F-E6BF-AD34-3744-D25305C90C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68F541F-8CAD-B2E8-15A6-08A70627B171}"/>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5" name="Footer Placeholder 4">
            <a:extLst>
              <a:ext uri="{FF2B5EF4-FFF2-40B4-BE49-F238E27FC236}">
                <a16:creationId xmlns:a16="http://schemas.microsoft.com/office/drawing/2014/main" id="{14471B20-E08D-A6D0-7555-70CFB63661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19D9DE7-0EC6-152B-D4CB-CC27ABBA5636}"/>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137368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3BD59-F423-49FA-D19B-F8CE6A546A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48D8B087-A7A3-DD2B-21ED-262832665F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CA2DF1-18BB-28EE-9F6E-880A6BDC8C67}"/>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5" name="Footer Placeholder 4">
            <a:extLst>
              <a:ext uri="{FF2B5EF4-FFF2-40B4-BE49-F238E27FC236}">
                <a16:creationId xmlns:a16="http://schemas.microsoft.com/office/drawing/2014/main" id="{0CC393F0-5CDF-CC01-C5A6-4FBF7A8D313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9130D1C-02CF-A993-AC7C-98DB3767264B}"/>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1371044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3DA5C-54DD-479B-54F8-01DADCEE27B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5A7460B-B6E2-F65B-E210-6DCC430A05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C92A5704-6646-00EA-3821-3A1C5DD784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5E60AC03-7847-8488-8247-E2451A0D046A}"/>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6" name="Footer Placeholder 5">
            <a:extLst>
              <a:ext uri="{FF2B5EF4-FFF2-40B4-BE49-F238E27FC236}">
                <a16:creationId xmlns:a16="http://schemas.microsoft.com/office/drawing/2014/main" id="{3CFF6A4B-0939-FFCA-43D0-886C3424ADC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43A8372-5066-43C4-BD99-127DBB67BC7B}"/>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445020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0D6A8-54EC-00EA-C5E8-9BA7EC61954B}"/>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1E45A94-064C-811E-901E-67224A15FA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EF034D-007E-BCA0-34E1-C660D38B04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88082FD8-548E-DCF2-453D-B39B2C3040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745F87-9562-34AC-9F41-1433C719CB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A9DA49B3-2CB2-E312-21ED-F8E74442C3D5}"/>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8" name="Footer Placeholder 7">
            <a:extLst>
              <a:ext uri="{FF2B5EF4-FFF2-40B4-BE49-F238E27FC236}">
                <a16:creationId xmlns:a16="http://schemas.microsoft.com/office/drawing/2014/main" id="{BDDA8200-879C-46BD-DAB1-DA9CEFB3F2E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00244262-697E-970C-7FD3-9388E2F2983B}"/>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3459870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AA2A3-1047-F1BF-DE35-5629994A2E4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0D605C1-A2DB-5E2D-4AAD-DABCE2595DDF}"/>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4" name="Footer Placeholder 3">
            <a:extLst>
              <a:ext uri="{FF2B5EF4-FFF2-40B4-BE49-F238E27FC236}">
                <a16:creationId xmlns:a16="http://schemas.microsoft.com/office/drawing/2014/main" id="{B561D669-6D71-A1FA-392E-8F5D142469A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82378A34-88B8-17D9-AE8D-03F2CEED20CA}"/>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3900768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2A0045-3742-7E1E-8862-D9849DA0FCF7}"/>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3" name="Footer Placeholder 2">
            <a:extLst>
              <a:ext uri="{FF2B5EF4-FFF2-40B4-BE49-F238E27FC236}">
                <a16:creationId xmlns:a16="http://schemas.microsoft.com/office/drawing/2014/main" id="{A0ED6827-3024-E30F-A6B3-2F2CE4696601}"/>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16265EF-9921-8815-4447-B1046AC1802A}"/>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971412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9B5A7-F417-8F4B-ABA7-101BA2CE03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A8D7D3A-F7FE-AD03-BF03-A79970C3FD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F76FDCA-5678-9D12-9058-DBCD5D557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611059-0035-CD79-4495-9E3791618E51}"/>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6" name="Footer Placeholder 5">
            <a:extLst>
              <a:ext uri="{FF2B5EF4-FFF2-40B4-BE49-F238E27FC236}">
                <a16:creationId xmlns:a16="http://schemas.microsoft.com/office/drawing/2014/main" id="{FED36940-FF25-A2F2-F40A-F10FB944B40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5164EDC-47A0-C7FC-3848-B8182FBB4800}"/>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200728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ED8CA-281B-F33F-1BC2-813A43E66A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1FDD59EE-3E97-6757-1723-FC6D9A41D7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72BBD4A-42A6-3C0B-619F-3997569842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854986-D73F-DF93-E04B-B60950EBDBDC}"/>
              </a:ext>
            </a:extLst>
          </p:cNvPr>
          <p:cNvSpPr>
            <a:spLocks noGrp="1"/>
          </p:cNvSpPr>
          <p:nvPr>
            <p:ph type="dt" sz="half" idx="10"/>
          </p:nvPr>
        </p:nvSpPr>
        <p:spPr/>
        <p:txBody>
          <a:bodyPr/>
          <a:lstStyle/>
          <a:p>
            <a:fld id="{9CBB5503-4EA4-463E-9A07-F034954B8694}" type="datetimeFigureOut">
              <a:rPr lang="en-AU" smtClean="0"/>
              <a:t>7/08/2026</a:t>
            </a:fld>
            <a:endParaRPr lang="en-AU"/>
          </a:p>
        </p:txBody>
      </p:sp>
      <p:sp>
        <p:nvSpPr>
          <p:cNvPr id="6" name="Footer Placeholder 5">
            <a:extLst>
              <a:ext uri="{FF2B5EF4-FFF2-40B4-BE49-F238E27FC236}">
                <a16:creationId xmlns:a16="http://schemas.microsoft.com/office/drawing/2014/main" id="{B33F7326-2CB1-6E5D-6D68-844BC8B3D3B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E044DAF-4164-C5E2-B8BA-73DF3BD87C79}"/>
              </a:ext>
            </a:extLst>
          </p:cNvPr>
          <p:cNvSpPr>
            <a:spLocks noGrp="1"/>
          </p:cNvSpPr>
          <p:nvPr>
            <p:ph type="sldNum" sz="quarter" idx="12"/>
          </p:nvPr>
        </p:nvSpPr>
        <p:spPr/>
        <p:txBody>
          <a:bodyPr/>
          <a:lstStyle/>
          <a:p>
            <a:fld id="{1F14835B-1B15-460E-97FC-26E3AD81DF9C}" type="slidenum">
              <a:rPr lang="en-AU" smtClean="0"/>
              <a:t>‹#›</a:t>
            </a:fld>
            <a:endParaRPr lang="en-AU"/>
          </a:p>
        </p:txBody>
      </p:sp>
    </p:spTree>
    <p:extLst>
      <p:ext uri="{BB962C8B-B14F-4D97-AF65-F5344CB8AC3E}">
        <p14:creationId xmlns:p14="http://schemas.microsoft.com/office/powerpoint/2010/main" val="3643759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D4A5EF-8CF5-69E4-CD2E-D3B213C3B3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3289F34-C310-CF8E-48F6-C42A19200C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68C2572-B3FA-19EB-39A6-B76158E5FE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BB5503-4EA4-463E-9A07-F034954B8694}" type="datetimeFigureOut">
              <a:rPr lang="en-AU" smtClean="0"/>
              <a:t>7/08/2026</a:t>
            </a:fld>
            <a:endParaRPr lang="en-AU"/>
          </a:p>
        </p:txBody>
      </p:sp>
      <p:sp>
        <p:nvSpPr>
          <p:cNvPr id="5" name="Footer Placeholder 4">
            <a:extLst>
              <a:ext uri="{FF2B5EF4-FFF2-40B4-BE49-F238E27FC236}">
                <a16:creationId xmlns:a16="http://schemas.microsoft.com/office/drawing/2014/main" id="{0BDCFDAC-D7C3-C248-123F-9238C7C2AA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420194A3-C981-1181-E846-5482241C39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14835B-1B15-460E-97FC-26E3AD81DF9C}" type="slidenum">
              <a:rPr lang="en-AU" smtClean="0"/>
              <a:t>‹#›</a:t>
            </a:fld>
            <a:endParaRPr lang="en-AU"/>
          </a:p>
        </p:txBody>
      </p:sp>
      <p:sp>
        <p:nvSpPr>
          <p:cNvPr id="8" name="TextBox 7">
            <a:extLst>
              <a:ext uri="{FF2B5EF4-FFF2-40B4-BE49-F238E27FC236}">
                <a16:creationId xmlns:a16="http://schemas.microsoft.com/office/drawing/2014/main" id="{CEC5920E-1BD3-19FB-94E9-DD552F744D98}"/>
              </a:ext>
            </a:extLst>
          </p:cNvPr>
          <p:cNvSpPr txBox="1"/>
          <p:nvPr>
            <p:extLst>
              <p:ext uri="{1162E1C5-73C7-4A58-AE30-91384D911F3F}">
                <p184:classification xmlns:p184="http://schemas.microsoft.com/office/powerpoint/2018/4/main" val="ftr"/>
              </p:ext>
            </p:extLst>
          </p:nvPr>
        </p:nvSpPr>
        <p:spPr>
          <a:xfrm>
            <a:off x="5768975" y="6642100"/>
            <a:ext cx="696913" cy="152400"/>
          </a:xfrm>
          <a:prstGeom prst="rect">
            <a:avLst/>
          </a:prstGeom>
        </p:spPr>
        <p:txBody>
          <a:bodyPr horzOverflow="overflow" lIns="0" tIns="0" rIns="0" bIns="0">
            <a:spAutoFit/>
          </a:bodyPr>
          <a:lstStyle/>
          <a:p>
            <a:pPr algn="l"/>
            <a:r>
              <a:rPr lang="en-AU" sz="1000" dirty="0">
                <a:solidFill>
                  <a:srgbClr val="000000">
                    <a:alpha val="50000"/>
                  </a:srgbClr>
                </a:solidFill>
                <a:latin typeface="Arial Black" panose="020B0A04020102020204" pitchFamily="34" charset="0"/>
              </a:rPr>
              <a:t>OFFICIAL</a:t>
            </a:r>
          </a:p>
        </p:txBody>
      </p:sp>
    </p:spTree>
    <p:extLst>
      <p:ext uri="{BB962C8B-B14F-4D97-AF65-F5344CB8AC3E}">
        <p14:creationId xmlns:p14="http://schemas.microsoft.com/office/powerpoint/2010/main" val="9919404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0"/>
            <a:ext cx="12192000" cy="1365060"/>
          </a:xfrm>
          <a:prstGeom prst="rect">
            <a:avLst/>
          </a:prstGeom>
        </p:spPr>
      </p:pic>
      <p:sp>
        <p:nvSpPr>
          <p:cNvPr id="2" name="Holder 2"/>
          <p:cNvSpPr>
            <a:spLocks noGrp="1"/>
          </p:cNvSpPr>
          <p:nvPr>
            <p:ph type="title"/>
          </p:nvPr>
        </p:nvSpPr>
        <p:spPr>
          <a:xfrm>
            <a:off x="916939" y="599562"/>
            <a:ext cx="6083934" cy="643255"/>
          </a:xfrm>
          <a:prstGeom prst="rect">
            <a:avLst/>
          </a:prstGeom>
        </p:spPr>
        <p:txBody>
          <a:bodyPr wrap="square" lIns="0" tIns="0" rIns="0" bIns="0">
            <a:spAutoFit/>
          </a:bodyPr>
          <a:lstStyle>
            <a:lvl1pPr>
              <a:defRPr sz="2400" b="1" i="0">
                <a:solidFill>
                  <a:srgbClr val="343741"/>
                </a:solidFill>
                <a:latin typeface="Arial"/>
                <a:cs typeface="Arial"/>
              </a:defRPr>
            </a:lvl1pPr>
          </a:lstStyle>
          <a:p>
            <a:endParaRPr/>
          </a:p>
        </p:txBody>
      </p:sp>
      <p:sp>
        <p:nvSpPr>
          <p:cNvPr id="3" name="Holder 3"/>
          <p:cNvSpPr>
            <a:spLocks noGrp="1"/>
          </p:cNvSpPr>
          <p:nvPr>
            <p:ph type="body" idx="1"/>
          </p:nvPr>
        </p:nvSpPr>
        <p:spPr>
          <a:xfrm>
            <a:off x="916939" y="2299842"/>
            <a:ext cx="10170160" cy="3137535"/>
          </a:xfrm>
          <a:prstGeom prst="rect">
            <a:avLst/>
          </a:prstGeom>
        </p:spPr>
        <p:txBody>
          <a:bodyPr wrap="square" lIns="0" tIns="0" rIns="0" bIns="0">
            <a:spAutoFit/>
          </a:bodyPr>
          <a:lstStyle>
            <a:lvl1pPr>
              <a:defRPr sz="2800" b="0" i="0">
                <a:solidFill>
                  <a:schemeClr val="tx1"/>
                </a:solidFill>
                <a:latin typeface="Verdana"/>
                <a:cs typeface="Verdana"/>
              </a:defRPr>
            </a:lvl1pPr>
          </a:lstStyle>
          <a:p>
            <a:endParaRPr/>
          </a:p>
        </p:txBody>
      </p:sp>
      <p:sp>
        <p:nvSpPr>
          <p:cNvPr id="4" name="Holder 4"/>
          <p:cNvSpPr>
            <a:spLocks noGrp="1"/>
          </p:cNvSpPr>
          <p:nvPr>
            <p:ph type="ftr" sz="quarter" idx="5"/>
          </p:nvPr>
        </p:nvSpPr>
        <p:spPr>
          <a:xfrm>
            <a:off x="5757417" y="6607024"/>
            <a:ext cx="678179" cy="203834"/>
          </a:xfrm>
          <a:prstGeom prst="rect">
            <a:avLst/>
          </a:prstGeom>
        </p:spPr>
        <p:txBody>
          <a:bodyPr wrap="square" lIns="0" tIns="0" rIns="0" bIns="0">
            <a:spAutoFit/>
          </a:bodyPr>
          <a:lstStyle>
            <a:lvl1pPr>
              <a:defRPr sz="1000" b="0" i="0">
                <a:solidFill>
                  <a:schemeClr val="tx1"/>
                </a:solidFill>
                <a:latin typeface="Arial Black"/>
                <a:cs typeface="Arial Black"/>
              </a:defRPr>
            </a:lvl1pPr>
          </a:lstStyle>
          <a:p>
            <a:pPr marL="12700">
              <a:lnSpc>
                <a:spcPct val="100000"/>
              </a:lnSpc>
              <a:spcBef>
                <a:spcPts val="195"/>
              </a:spcBef>
            </a:pPr>
            <a:r>
              <a:rPr spc="-10"/>
              <a:t>OFFICIAL</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8/7/2026</a:t>
            </a:fld>
            <a:endParaRPr lang="en-US"/>
          </a:p>
        </p:txBody>
      </p:sp>
      <p:sp>
        <p:nvSpPr>
          <p:cNvPr id="6" name="Holder 6"/>
          <p:cNvSpPr>
            <a:spLocks noGrp="1"/>
          </p:cNvSpPr>
          <p:nvPr>
            <p:ph type="sldNum" sz="quarter" idx="7"/>
          </p:nvPr>
        </p:nvSpPr>
        <p:spPr>
          <a:xfrm>
            <a:off x="11159743" y="6419494"/>
            <a:ext cx="153034" cy="231140"/>
          </a:xfrm>
          <a:prstGeom prst="rect">
            <a:avLst/>
          </a:prstGeom>
        </p:spPr>
        <p:txBody>
          <a:bodyPr wrap="square" lIns="0" tIns="0" rIns="0" bIns="0">
            <a:spAutoFit/>
          </a:bodyPr>
          <a:lstStyle>
            <a:lvl1pPr>
              <a:defRPr sz="1200" b="0" i="0">
                <a:solidFill>
                  <a:srgbClr val="888888"/>
                </a:solidFill>
                <a:latin typeface="Arial"/>
                <a:cs typeface="Arial"/>
              </a:defRPr>
            </a:lvl1pPr>
          </a:lstStyle>
          <a:p>
            <a:pPr marL="12700">
              <a:lnSpc>
                <a:spcPct val="100000"/>
              </a:lnSpc>
              <a:spcBef>
                <a:spcPts val="100"/>
              </a:spcBef>
            </a:pPr>
            <a:fld id="{81D60167-4931-47E6-BA6A-407CBD079E47}" type="slidenum">
              <a:rPr spc="-50" dirty="0"/>
              <a:t>‹#›</a:t>
            </a:fld>
            <a:endParaRPr spc="-50"/>
          </a:p>
        </p:txBody>
      </p:sp>
      <p:sp>
        <p:nvSpPr>
          <p:cNvPr id="8" name="TextBox 7">
            <a:extLst>
              <a:ext uri="{FF2B5EF4-FFF2-40B4-BE49-F238E27FC236}">
                <a16:creationId xmlns:a16="http://schemas.microsoft.com/office/drawing/2014/main" id="{1C87B8A3-F043-2814-B966-A584CDF7E09A}"/>
              </a:ext>
            </a:extLst>
          </p:cNvPr>
          <p:cNvSpPr txBox="1"/>
          <p:nvPr>
            <p:extLst>
              <p:ext uri="{1162E1C5-73C7-4A58-AE30-91384D911F3F}">
                <p184:classification xmlns:p184="http://schemas.microsoft.com/office/powerpoint/2018/4/main" val="ftr"/>
              </p:ext>
            </p:extLst>
          </p:nvPr>
        </p:nvSpPr>
        <p:spPr>
          <a:xfrm>
            <a:off x="5768975" y="6642100"/>
            <a:ext cx="696913" cy="152400"/>
          </a:xfrm>
          <a:prstGeom prst="rect">
            <a:avLst/>
          </a:prstGeom>
        </p:spPr>
        <p:txBody>
          <a:bodyPr horzOverflow="overflow" lIns="0" tIns="0" rIns="0" bIns="0">
            <a:spAutoFit/>
          </a:bodyPr>
          <a:lstStyle/>
          <a:p>
            <a:pPr algn="l"/>
            <a:r>
              <a:rPr lang="en-AU" sz="1000">
                <a:solidFill>
                  <a:srgbClr val="000000">
                    <a:alpha val="50000"/>
                  </a:srgbClr>
                </a:solidFill>
                <a:latin typeface="Arial Black" panose="020B0A04020102020204" pitchFamily="34" charset="0"/>
              </a:rPr>
              <a:t>OFFICIAL</a:t>
            </a:r>
          </a:p>
        </p:txBody>
      </p:sp>
    </p:spTree>
    <p:extLst>
      <p:ext uri="{BB962C8B-B14F-4D97-AF65-F5344CB8AC3E}">
        <p14:creationId xmlns:p14="http://schemas.microsoft.com/office/powerpoint/2010/main" val="144725318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hyperlink" Target="https://myapps.forms.health.vic.gov.au/"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fvpeb.ace.webapp.dhs.vic.gov.au/l17siebel/app/l17/enu?" TargetMode="External"/><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sv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hyperlink" Target="https://myapps.forms.health.vic.gov.au/" TargetMode="External"/><Relationship Id="rId7"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5.png"/><Relationship Id="rId7" Type="http://schemas.openxmlformats.org/officeDocument/2006/relationships/image" Target="../media/image6.svg"/><Relationship Id="rId2" Type="http://schemas.openxmlformats.org/officeDocument/2006/relationships/hyperlink" Target="https://myapps.forms.health.vic.gov.au/" TargetMode="External"/><Relationship Id="rId1" Type="http://schemas.openxmlformats.org/officeDocument/2006/relationships/slideLayout" Target="../slideLayouts/slideLayout15.xml"/><Relationship Id="rId6" Type="http://schemas.openxmlformats.org/officeDocument/2006/relationships/image" Target="../media/image5.svg"/><Relationship Id="rId5" Type="http://schemas.openxmlformats.org/officeDocument/2006/relationships/image" Target="../media/image10.svg"/><Relationship Id="rId4" Type="http://schemas.openxmlformats.org/officeDocument/2006/relationships/image" Target="../media/image16.pn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xfrm>
            <a:off x="916938" y="2338987"/>
            <a:ext cx="6862956" cy="1579215"/>
          </a:xfrm>
          <a:prstGeom prst="rect">
            <a:avLst/>
          </a:prstGeom>
        </p:spPr>
        <p:txBody>
          <a:bodyPr vert="horz" wrap="square" lIns="0" tIns="106045" rIns="0" bIns="0" rtlCol="0">
            <a:spAutoFit/>
          </a:bodyPr>
          <a:lstStyle/>
          <a:p>
            <a:pPr marL="12700" marR="5080">
              <a:lnSpc>
                <a:spcPts val="5830"/>
              </a:lnSpc>
              <a:spcBef>
                <a:spcPts val="835"/>
              </a:spcBef>
            </a:pPr>
            <a:r>
              <a:rPr lang="en-AU" sz="4800" noProof="0" dirty="0">
                <a:latin typeface="+mn-lt"/>
              </a:rPr>
              <a:t>L17 Family Access Portal </a:t>
            </a:r>
            <a:r>
              <a:rPr lang="en-AU" sz="4800" spc="50" noProof="0" dirty="0">
                <a:latin typeface="+mn-lt"/>
              </a:rPr>
              <a:t>via AppConnect</a:t>
            </a:r>
            <a:endParaRPr lang="en-AU" sz="4800" noProof="0" dirty="0">
              <a:latin typeface="+mn-lt"/>
            </a:endParaRPr>
          </a:p>
        </p:txBody>
      </p:sp>
      <p:sp>
        <p:nvSpPr>
          <p:cNvPr id="4" name="object 4"/>
          <p:cNvSpPr txBox="1">
            <a:spLocks noGrp="1"/>
          </p:cNvSpPr>
          <p:nvPr>
            <p:ph type="sldNum" sz="quarter" idx="7"/>
          </p:nvPr>
        </p:nvSpPr>
        <p:spPr>
          <a:prstGeom prst="rect">
            <a:avLst/>
          </a:prstGeom>
        </p:spPr>
        <p:txBody>
          <a:bodyPr vert="horz" wrap="square" lIns="0" tIns="12700" rIns="0" bIns="0" rtlCol="0">
            <a:spAutoFit/>
          </a:bodyPr>
          <a:lstStyle/>
          <a:p>
            <a:pPr marL="12700" marR="0" lvl="0" indent="0" algn="r" defTabSz="914400" rtl="0" eaLnBrk="1" fontAlgn="auto" latinLnBrk="0" hangingPunct="1">
              <a:lnSpc>
                <a:spcPct val="100000"/>
              </a:lnSpc>
              <a:spcBef>
                <a:spcPts val="100"/>
              </a:spcBef>
              <a:spcAft>
                <a:spcPts val="0"/>
              </a:spcAft>
              <a:buClrTx/>
              <a:buSzTx/>
              <a:buFontTx/>
              <a:buNone/>
              <a:tabLst/>
              <a:defRPr/>
            </a:pPr>
            <a:fld id="{81D60167-4931-47E6-BA6A-407CBD079E47}" type="slidenum">
              <a:rPr kumimoji="0" lang="en-AU" sz="1200" b="0" i="0" u="none" strike="noStrike" kern="1200" cap="none" spc="-50" normalizeH="0" baseline="0" noProof="0">
                <a:ln>
                  <a:noFill/>
                </a:ln>
                <a:solidFill>
                  <a:srgbClr val="888888"/>
                </a:solidFill>
                <a:effectLst/>
                <a:uLnTx/>
                <a:uFillTx/>
                <a:latin typeface="Arial"/>
                <a:ea typeface="+mn-ea"/>
                <a:cs typeface="Arial"/>
              </a:rPr>
              <a:pPr marL="12700" marR="0" lvl="0" indent="0" algn="r" defTabSz="914400" rtl="0" eaLnBrk="1" fontAlgn="auto" latinLnBrk="0" hangingPunct="1">
                <a:lnSpc>
                  <a:spcPct val="100000"/>
                </a:lnSpc>
                <a:spcBef>
                  <a:spcPts val="100"/>
                </a:spcBef>
                <a:spcAft>
                  <a:spcPts val="0"/>
                </a:spcAft>
                <a:buClrTx/>
                <a:buSzTx/>
                <a:buFontTx/>
                <a:buNone/>
                <a:tabLst/>
                <a:defRPr/>
              </a:pPr>
              <a:t>1</a:t>
            </a:fld>
            <a:endParaRPr kumimoji="0" lang="en-AU" sz="1200" b="0" i="0" u="none" strike="noStrike" kern="1200" cap="none" spc="-50" normalizeH="0" baseline="0" noProof="0">
              <a:ln>
                <a:noFill/>
              </a:ln>
              <a:solidFill>
                <a:srgbClr val="888888"/>
              </a:solidFill>
              <a:effectLst/>
              <a:uLnTx/>
              <a:uFillTx/>
              <a:latin typeface="Arial"/>
              <a:ea typeface="+mn-ea"/>
              <a:cs typeface="Arial"/>
            </a:endParaRPr>
          </a:p>
        </p:txBody>
      </p:sp>
      <p:sp>
        <p:nvSpPr>
          <p:cNvPr id="5" name="object 5"/>
          <p:cNvSpPr txBox="1">
            <a:spLocks noGrp="1"/>
          </p:cNvSpPr>
          <p:nvPr>
            <p:ph type="ftr" sz="quarter" idx="5"/>
          </p:nvPr>
        </p:nvSpPr>
        <p:spPr>
          <a:prstGeom prst="rect">
            <a:avLst/>
          </a:prstGeom>
        </p:spPr>
        <p:txBody>
          <a:bodyPr vert="horz" wrap="square" lIns="0" tIns="24765" rIns="0" bIns="0" rtlCol="0">
            <a:spAutoFit/>
          </a:bodyPr>
          <a:lstStyle/>
          <a:p>
            <a:pPr marL="12700" marR="0" lvl="0" indent="0" algn="ctr" defTabSz="914400" rtl="0" eaLnBrk="1" fontAlgn="auto" latinLnBrk="0" hangingPunct="1">
              <a:lnSpc>
                <a:spcPct val="100000"/>
              </a:lnSpc>
              <a:spcBef>
                <a:spcPts val="195"/>
              </a:spcBef>
              <a:spcAft>
                <a:spcPts val="0"/>
              </a:spcAft>
              <a:buClrTx/>
              <a:buSzTx/>
              <a:buFontTx/>
              <a:buNone/>
              <a:tabLst/>
              <a:defRPr/>
            </a:pPr>
            <a:r>
              <a:rPr kumimoji="0" lang="en-AU" sz="1000" b="0" i="0" u="none" strike="noStrike" kern="1200" cap="none" spc="-10" normalizeH="0" baseline="0" noProof="0">
                <a:ln>
                  <a:noFill/>
                </a:ln>
                <a:solidFill>
                  <a:prstClr val="black"/>
                </a:solidFill>
                <a:effectLst/>
                <a:uLnTx/>
                <a:uFillTx/>
                <a:latin typeface="Arial Black"/>
                <a:ea typeface="+mn-ea"/>
              </a:rPr>
              <a:t>OFFICIAL</a:t>
            </a:r>
          </a:p>
        </p:txBody>
      </p:sp>
      <p:sp>
        <p:nvSpPr>
          <p:cNvPr id="3" name="object 3"/>
          <p:cNvSpPr txBox="1"/>
          <p:nvPr/>
        </p:nvSpPr>
        <p:spPr>
          <a:xfrm>
            <a:off x="916938" y="4414195"/>
            <a:ext cx="1826261" cy="382156"/>
          </a:xfrm>
          <a:prstGeom prst="rect">
            <a:avLst/>
          </a:prstGeom>
        </p:spPr>
        <p:txBody>
          <a:bodyPr vert="horz" wrap="square" lIns="0" tIns="12700" rIns="0" bIns="0" rtlCol="0" anchor="t">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2400" b="0" i="0" u="none" strike="noStrike" kern="1200" cap="none" spc="110" normalizeH="0" baseline="0" noProof="0" dirty="0">
                <a:ln>
                  <a:noFill/>
                </a:ln>
                <a:solidFill>
                  <a:prstClr val="black"/>
                </a:solidFill>
                <a:effectLst/>
                <a:uLnTx/>
                <a:uFillTx/>
                <a:latin typeface="Arial"/>
                <a:ea typeface="+mn-ea"/>
                <a:cs typeface="Arial"/>
              </a:rPr>
              <a:t>July 2026</a:t>
            </a:r>
            <a:endParaRPr kumimoji="0" lang="en-AU" sz="2400" b="0" i="0" u="none" strike="noStrike" kern="1200" cap="none" spc="-20" normalizeH="0" baseline="0" noProof="0" dirty="0">
              <a:ln>
                <a:noFill/>
              </a:ln>
              <a:solidFill>
                <a:prstClr val="black"/>
              </a:solidFill>
              <a:effectLst/>
              <a:uLnTx/>
              <a:uFillTx/>
              <a:latin typeface="Arial"/>
              <a:ea typeface="+mn-ea"/>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46A2B-54B1-50B5-AFFF-3F986754A1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78BDF-518A-08E1-15F0-4D9E1F5134B0}"/>
              </a:ext>
            </a:extLst>
          </p:cNvPr>
          <p:cNvSpPr>
            <a:spLocks noGrp="1"/>
          </p:cNvSpPr>
          <p:nvPr>
            <p:ph type="title"/>
          </p:nvPr>
        </p:nvSpPr>
        <p:spPr>
          <a:xfrm>
            <a:off x="609600" y="457200"/>
            <a:ext cx="6391273" cy="785617"/>
          </a:xfrm>
        </p:spPr>
        <p:txBody>
          <a:bodyPr wrap="square">
            <a:normAutofit/>
          </a:bodyPr>
          <a:lstStyle/>
          <a:p>
            <a:r>
              <a:rPr lang="en-AU" sz="3600" noProof="0"/>
              <a:t>Introduction &amp; Background</a:t>
            </a:r>
          </a:p>
        </p:txBody>
      </p:sp>
      <p:pic>
        <p:nvPicPr>
          <p:cNvPr id="5" name="Content Placeholder 4">
            <a:extLst>
              <a:ext uri="{FF2B5EF4-FFF2-40B4-BE49-F238E27FC236}">
                <a16:creationId xmlns:a16="http://schemas.microsoft.com/office/drawing/2014/main" id="{71A9FD56-F2D4-E249-C39F-E8E25316B90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14000" r="5406"/>
          <a:stretch>
            <a:fillRect/>
          </a:stretch>
        </p:blipFill>
        <p:spPr>
          <a:xfrm>
            <a:off x="609600" y="1577339"/>
            <a:ext cx="5475262" cy="4672853"/>
          </a:xfrm>
          <a:noFill/>
        </p:spPr>
      </p:pic>
      <p:sp>
        <p:nvSpPr>
          <p:cNvPr id="6" name="Who Is This For Card"/>
          <p:cNvSpPr/>
          <p:nvPr/>
        </p:nvSpPr>
        <p:spPr>
          <a:xfrm>
            <a:off x="6278880" y="1577340"/>
            <a:ext cx="5563350" cy="1327906"/>
          </a:xfrm>
          <a:prstGeom prst="roundRect">
            <a:avLst>
              <a:gd name="adj" fmla="val 6000"/>
            </a:avLst>
          </a:prstGeom>
          <a:solidFill>
            <a:srgbClr val="EAF2F5"/>
          </a:solidFill>
          <a:ln w="19050">
            <a:solidFill>
              <a:srgbClr val="156082"/>
            </a:solidFill>
          </a:ln>
        </p:spPr>
        <p:txBody>
          <a:bodyPr lIns="182880" tIns="137160" rIns="182880" bIns="137160" anchor="ctr">
            <a:normAutofit/>
          </a:bodyPr>
          <a:lstStyle/>
          <a:p>
            <a:pPr marL="0" algn="l" rtl="0"/>
            <a:r>
              <a:rPr lang="en-AU" sz="1800" b="1" dirty="0">
                <a:solidFill>
                  <a:srgbClr val="156082"/>
                </a:solidFill>
                <a:latin typeface="Aptos" panose="020B0004020202020204" pitchFamily="34" charset="0"/>
              </a:rPr>
              <a:t>Who is this for?</a:t>
            </a:r>
          </a:p>
          <a:p>
            <a:pPr marL="0" algn="l" rtl="0">
              <a:spcBef>
                <a:spcPts val="600"/>
              </a:spcBef>
            </a:pPr>
            <a:r>
              <a:rPr lang="en-AU" sz="1300" dirty="0">
                <a:solidFill>
                  <a:srgbClr val="0E2841"/>
                </a:solidFill>
                <a:latin typeface="Aptos" panose="020B0004020202020204" pitchFamily="34" charset="0"/>
              </a:rPr>
              <a:t>This user guide is intended for all current external application end-users. It will demonstrate quick and secure access via AppConnect once your Multi Factor Authentication (MFA) is complete.</a:t>
            </a:r>
          </a:p>
        </p:txBody>
      </p:sp>
      <p:sp>
        <p:nvSpPr>
          <p:cNvPr id="7" name="Access AppConnect Button">
            <a:hlinkClick r:id="rId4"/>
          </p:cNvPr>
          <p:cNvSpPr/>
          <p:nvPr/>
        </p:nvSpPr>
        <p:spPr>
          <a:xfrm>
            <a:off x="6278880" y="3079000"/>
            <a:ext cx="5563350" cy="700000"/>
          </a:xfrm>
          <a:prstGeom prst="roundRect">
            <a:avLst>
              <a:gd name="adj" fmla="val 12000"/>
            </a:avLst>
          </a:prstGeom>
          <a:solidFill>
            <a:srgbClr val="156082"/>
          </a:solidFill>
          <a:ln>
            <a:noFill/>
          </a:ln>
        </p:spPr>
        <p:txBody>
          <a:bodyPr lIns="182880" tIns="45720" rIns="182880" bIns="45720" anchor="ctr">
            <a:normAutofit/>
          </a:bodyPr>
          <a:lstStyle/>
          <a:p>
            <a:pPr marL="0" algn="l" rtl="0"/>
            <a:r>
              <a:rPr lang="en-AU" sz="1400" b="1" dirty="0">
                <a:solidFill>
                  <a:srgbClr val="FFFFFF"/>
                </a:solidFill>
                <a:latin typeface="Aptos" panose="020B0004020202020204" pitchFamily="34" charset="0"/>
              </a:rPr>
              <a:t>Access AppConnect  →</a:t>
            </a:r>
          </a:p>
          <a:p>
            <a:pPr marL="0" algn="l" rtl="0">
              <a:spcBef>
                <a:spcPts val="200"/>
              </a:spcBef>
            </a:pPr>
            <a:r>
              <a:rPr lang="en-AU" sz="1100" dirty="0">
                <a:solidFill>
                  <a:srgbClr val="FFFFFF"/>
                </a:solidFill>
                <a:latin typeface="Aptos" panose="020B0004020202020204" pitchFamily="34" charset="0"/>
              </a:rPr>
              <a:t>https://myapps.forms.health.vic.gov.au/</a:t>
            </a:r>
          </a:p>
        </p:txBody>
      </p:sp>
      <p:sp>
        <p:nvSpPr>
          <p:cNvPr id="4" name="Content Placeholder 3">
            <a:extLst>
              <a:ext uri="{FF2B5EF4-FFF2-40B4-BE49-F238E27FC236}">
                <a16:creationId xmlns:a16="http://schemas.microsoft.com/office/drawing/2014/main" id="{8B1151E3-C336-6133-ED7B-A6A1F98BF1F6}"/>
              </a:ext>
            </a:extLst>
          </p:cNvPr>
          <p:cNvSpPr>
            <a:spLocks noGrp="1"/>
          </p:cNvSpPr>
          <p:nvPr>
            <p:ph sz="half" idx="3"/>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78880" y="3952754"/>
            <a:ext cx="5563350" cy="2297438"/>
          </a:xfrm>
        </p:spPr>
        <p:txBody>
          <a:bodyPr lIns="36000" tIns="36000" rIns="36000" bIns="36000">
            <a:noAutofit/>
          </a:bodyPr>
          <a:lstStyle/>
          <a:p>
            <a:pPr marL="0" lvl="1" algn="l" rtl="0">
              <a:spcBef>
                <a:spcPts val="0"/>
              </a:spcBef>
              <a:defRPr/>
            </a:pPr>
            <a:r>
              <a:rPr lang="en-AU" b="1" dirty="0">
                <a:solidFill>
                  <a:srgbClr val="156082"/>
                </a:solidFill>
                <a:latin typeface="Aptos" panose="020B0004020202020204" pitchFamily="34" charset="0"/>
              </a:rPr>
              <a:t>Why is this new portal needed?</a:t>
            </a:r>
          </a:p>
          <a:p>
            <a:pPr marL="0" lvl="1" indent="0">
              <a:spcBef>
                <a:spcPts val="600"/>
              </a:spcBef>
              <a:buFont typeface="Arial" panose="020B0604020202020204" pitchFamily="34" charset="0"/>
              <a:buNone/>
            </a:pPr>
            <a:r>
              <a:rPr lang="en-AU" sz="1400" b="1" dirty="0">
                <a:latin typeface="Aptos" panose="020B0004020202020204" pitchFamily="34" charset="0"/>
              </a:rPr>
              <a:t>Digital Application Access</a:t>
            </a:r>
          </a:p>
          <a:p>
            <a:pPr marL="0" lvl="1" indent="0">
              <a:buFont typeface="Arial" panose="020B0604020202020204" pitchFamily="34" charset="0"/>
              <a:buNone/>
            </a:pPr>
            <a:r>
              <a:rPr lang="en-AU" sz="1050" noProof="0" dirty="0">
                <a:latin typeface="Aptos" panose="020B0004020202020204" pitchFamily="34" charset="0"/>
              </a:rPr>
              <a:t>DH and DFFH engage external partner organisations and health services to deliver services on behalf of the State, including shared digital applications that enable secure access to sensitive information.</a:t>
            </a:r>
          </a:p>
          <a:p>
            <a:pPr marL="0" lvl="1" indent="0">
              <a:spcBef>
                <a:spcPts val="600"/>
              </a:spcBef>
              <a:buFont typeface="Arial" panose="020B0604020202020204" pitchFamily="34" charset="0"/>
              <a:buNone/>
            </a:pPr>
            <a:r>
              <a:rPr lang="en-AU" sz="1400" b="1" noProof="0" dirty="0">
                <a:latin typeface="Aptos" panose="020B0004020202020204" pitchFamily="34" charset="0"/>
              </a:rPr>
              <a:t>Improving Security</a:t>
            </a:r>
          </a:p>
          <a:p>
            <a:pPr marL="0" lvl="1" indent="0">
              <a:buFont typeface="Arial" panose="020B0604020202020204" pitchFamily="34" charset="0"/>
              <a:buNone/>
            </a:pPr>
            <a:r>
              <a:rPr lang="en-AU" sz="1050" noProof="0" dirty="0">
                <a:latin typeface="Aptos" panose="020B0004020202020204" pitchFamily="34" charset="0"/>
              </a:rPr>
              <a:t>Identity and Access Management (IDAM) is a critical control for protecting this data. DH and DFFH are strengthening this capability through improved tools.</a:t>
            </a:r>
          </a:p>
          <a:p>
            <a:pPr marL="0" lvl="1" indent="0">
              <a:spcBef>
                <a:spcPts val="600"/>
              </a:spcBef>
              <a:buFont typeface="Arial" panose="020B0604020202020204" pitchFamily="34" charset="0"/>
              <a:buNone/>
            </a:pPr>
            <a:r>
              <a:rPr lang="en-AU" sz="1400" b="1" dirty="0">
                <a:latin typeface="Aptos" panose="020B0004020202020204" pitchFamily="34" charset="0"/>
              </a:rPr>
              <a:t>AppConnect, Single Sign-On &amp; Multi-Factor Authentication</a:t>
            </a:r>
          </a:p>
          <a:p>
            <a:pPr marL="0" lvl="1" indent="0">
              <a:buFont typeface="Arial" panose="020B0604020202020204" pitchFamily="34" charset="0"/>
              <a:buNone/>
            </a:pPr>
            <a:r>
              <a:rPr lang="en-AU" sz="1050" noProof="0" dirty="0">
                <a:latin typeface="Aptos" panose="020B0004020202020204" pitchFamily="34" charset="0"/>
              </a:rPr>
              <a:t>External access will move to AppConnect, a modern identity and access management solution using Microsoft Entra ID, Single Sign On (SSO), and Multi Factor Authentication (MFA).</a:t>
            </a:r>
          </a:p>
        </p:txBody>
      </p:sp>
    </p:spTree>
    <p:extLst>
      <p:ext uri="{BB962C8B-B14F-4D97-AF65-F5344CB8AC3E}">
        <p14:creationId xmlns:p14="http://schemas.microsoft.com/office/powerpoint/2010/main" val="35004862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A4232-379D-4BE3-3C78-97F18851270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5325EAF-A11C-EA97-3049-3DEF865F59ED}"/>
              </a:ext>
            </a:extLst>
          </p:cNvPr>
          <p:cNvSpPr>
            <a:spLocks noGrp="1"/>
          </p:cNvSpPr>
          <p:nvPr>
            <p:ph type="title"/>
          </p:nvPr>
        </p:nvSpPr>
        <p:spPr>
          <a:xfrm>
            <a:off x="617135" y="498937"/>
            <a:ext cx="7450540" cy="430887"/>
          </a:xfrm>
        </p:spPr>
        <p:txBody>
          <a:bodyPr/>
          <a:lstStyle/>
          <a:p>
            <a:r>
              <a:rPr lang="en-AU" sz="2800" noProof="0" dirty="0"/>
              <a:t>Option 1: Direct Login to the L17 FV Portal</a:t>
            </a:r>
          </a:p>
        </p:txBody>
      </p:sp>
      <p:sp>
        <p:nvSpPr>
          <p:cNvPr id="11" name="Content Placeholder 2">
            <a:extLst>
              <a:ext uri="{FF2B5EF4-FFF2-40B4-BE49-F238E27FC236}">
                <a16:creationId xmlns:a16="http://schemas.microsoft.com/office/drawing/2014/main" id="{4DDA1FFA-CE58-C8F3-0354-D33B21CB6AC6}"/>
              </a:ext>
            </a:extLst>
          </p:cNvPr>
          <p:cNvSpPr txBox="1">
            <a:spLocks/>
          </p:cNvSpPr>
          <p:nvPr/>
        </p:nvSpPr>
        <p:spPr>
          <a:xfrm>
            <a:off x="330658" y="1526958"/>
            <a:ext cx="4044261" cy="4545367"/>
          </a:xfrm>
          <a:prstGeom prst="rect">
            <a:avLst/>
          </a:prstGeom>
          <a:ln w="3175" cap="flat" cmpd="sng" algn="ctr">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lIns="684000" tIns="144000" rIns="72000" bIns="72000">
            <a:noAutofit/>
          </a:bodyPr>
          <a:lstStyle>
            <a:lvl1pPr marL="0">
              <a:defRPr sz="2800" b="0" i="0">
                <a:solidFill>
                  <a:schemeClr val="tx1"/>
                </a:solidFill>
                <a:latin typeface="Verdana"/>
                <a:ea typeface="+mn-ea"/>
                <a:cs typeface="Verdana"/>
              </a:defRPr>
            </a:lvl1pPr>
            <a:lvl2pPr marL="457200">
              <a:defRPr>
                <a:solidFill>
                  <a:schemeClr val="dk1"/>
                </a:solidFill>
                <a:latin typeface="+mn-lt"/>
                <a:ea typeface="+mn-ea"/>
                <a:cs typeface="+mn-cs"/>
              </a:defRPr>
            </a:lvl2pPr>
            <a:lvl3pPr marL="914400">
              <a:defRPr>
                <a:solidFill>
                  <a:schemeClr val="dk1"/>
                </a:solidFill>
                <a:latin typeface="+mn-lt"/>
                <a:ea typeface="+mn-ea"/>
                <a:cs typeface="+mn-cs"/>
              </a:defRPr>
            </a:lvl3pPr>
            <a:lvl4pPr marL="1371600">
              <a:defRPr>
                <a:solidFill>
                  <a:schemeClr val="dk1"/>
                </a:solidFill>
                <a:latin typeface="+mn-lt"/>
                <a:ea typeface="+mn-ea"/>
                <a:cs typeface="+mn-cs"/>
              </a:defRPr>
            </a:lvl4pPr>
            <a:lvl5pPr marL="1828800">
              <a:defRPr>
                <a:solidFill>
                  <a:schemeClr val="dk1"/>
                </a:solidFill>
                <a:latin typeface="+mn-lt"/>
                <a:ea typeface="+mn-ea"/>
                <a:cs typeface="+mn-cs"/>
              </a:defRPr>
            </a:lvl5pPr>
            <a:lvl6pPr marL="2286000">
              <a:defRPr>
                <a:solidFill>
                  <a:schemeClr val="dk1"/>
                </a:solidFill>
                <a:latin typeface="+mn-lt"/>
                <a:ea typeface="+mn-ea"/>
                <a:cs typeface="+mn-cs"/>
              </a:defRPr>
            </a:lvl6pPr>
            <a:lvl7pPr marL="2743200">
              <a:defRPr>
                <a:solidFill>
                  <a:schemeClr val="dk1"/>
                </a:solidFill>
                <a:latin typeface="+mn-lt"/>
                <a:ea typeface="+mn-ea"/>
                <a:cs typeface="+mn-cs"/>
              </a:defRPr>
            </a:lvl7pPr>
            <a:lvl8pPr marL="3200400">
              <a:defRPr>
                <a:solidFill>
                  <a:schemeClr val="dk1"/>
                </a:solidFill>
                <a:latin typeface="+mn-lt"/>
                <a:ea typeface="+mn-ea"/>
                <a:cs typeface="+mn-cs"/>
              </a:defRPr>
            </a:lvl8pPr>
            <a:lvl9pPr marL="3657600">
              <a:defRPr>
                <a:solidFill>
                  <a:schemeClr val="dk1"/>
                </a:solidFill>
                <a:latin typeface="+mn-lt"/>
                <a:ea typeface="+mn-ea"/>
                <a:cs typeface="+mn-cs"/>
              </a:defRPr>
            </a:lvl9pPr>
          </a:lstStyle>
          <a:p>
            <a:pPr>
              <a:spcBef>
                <a:spcPts val="300"/>
              </a:spcBef>
            </a:pPr>
            <a:r>
              <a:rPr lang="en-AU" sz="1050" b="1" kern="0" noProof="0" dirty="0">
                <a:latin typeface="Aptos" panose="020B0004020202020204" pitchFamily="34" charset="0"/>
                <a:cs typeface="Calibri" panose="020F0502020204030204" pitchFamily="34" charset="0"/>
              </a:rPr>
              <a:t>L17/FVP</a:t>
            </a:r>
          </a:p>
          <a:p>
            <a:pPr>
              <a:spcBef>
                <a:spcPts val="300"/>
              </a:spcBef>
              <a:spcAft>
                <a:spcPts val="600"/>
              </a:spcAft>
            </a:pPr>
            <a:r>
              <a:rPr lang="en-AU" sz="1050" kern="0" noProof="0" dirty="0">
                <a:latin typeface="Aptos" panose="020B0004020202020204" pitchFamily="34" charset="0"/>
                <a:cs typeface="Calibri" panose="020F0502020204030204" pitchFamily="34" charset="0"/>
              </a:rPr>
              <a:t>The L17 Family Violence Portal  is now being </a:t>
            </a:r>
            <a:r>
              <a:rPr lang="en-AU" sz="1050" kern="0" dirty="0">
                <a:latin typeface="Aptos" panose="020B0004020202020204" pitchFamily="34" charset="0"/>
                <a:cs typeface="Calibri" panose="020F0502020204030204" pitchFamily="34" charset="0"/>
              </a:rPr>
              <a:t>migrated to the secure login via the </a:t>
            </a:r>
            <a:r>
              <a:rPr lang="en-AU" sz="1050" b="1" kern="0" dirty="0">
                <a:latin typeface="Aptos" panose="020B0004020202020204" pitchFamily="34" charset="0"/>
                <a:cs typeface="Calibri" panose="020F0502020204030204" pitchFamily="34" charset="0"/>
              </a:rPr>
              <a:t>L17/FVP URL:</a:t>
            </a:r>
            <a:br>
              <a:rPr lang="en-AU" sz="1050" kern="0" dirty="0">
                <a:latin typeface="Aptos" panose="020B0004020202020204" pitchFamily="34" charset="0"/>
                <a:cs typeface="Calibri" panose="020F0502020204030204" pitchFamily="34" charset="0"/>
              </a:rPr>
            </a:br>
            <a:r>
              <a:rPr lang="en-AU" sz="900" dirty="0">
                <a:latin typeface="Aptos" panose="020B0004020202020204" pitchFamily="34" charset="0"/>
                <a:hlinkClick r:id="rId3" tooltip="https://fvpeb.ace.webapp.dhs.vic.gov.au/l17siebel/app/l17/enu?"/>
              </a:rPr>
              <a:t>https://fvpeb.ace.webapp.dhs.vic.gov.au/l17siebel/app/l17/enu?</a:t>
            </a:r>
            <a:endParaRPr lang="en-AU" sz="900" kern="0" dirty="0">
              <a:latin typeface="Aptos" panose="020B0004020202020204" pitchFamily="34" charset="0"/>
              <a:cs typeface="Calibri" panose="020F0502020204030204" pitchFamily="34" charset="0"/>
            </a:endParaRPr>
          </a:p>
          <a:p>
            <a:pPr>
              <a:spcBef>
                <a:spcPts val="300"/>
              </a:spcBef>
              <a:spcAft>
                <a:spcPts val="600"/>
              </a:spcAft>
            </a:pPr>
            <a:r>
              <a:rPr lang="en-AU" sz="1050" kern="0" dirty="0">
                <a:latin typeface="Aptos" panose="020B0004020202020204" pitchFamily="34" charset="0"/>
                <a:cs typeface="Calibri" panose="020F0502020204030204" pitchFamily="34" charset="0"/>
              </a:rPr>
              <a:t>Once instructed to do so, use the </a:t>
            </a:r>
            <a:r>
              <a:rPr lang="en-AU" sz="1050" b="1" kern="0" dirty="0">
                <a:latin typeface="Aptos" panose="020B0004020202020204" pitchFamily="34" charset="0"/>
                <a:cs typeface="Calibri" panose="020F0502020204030204" pitchFamily="34" charset="0"/>
              </a:rPr>
              <a:t>Sign in with Microsoft </a:t>
            </a:r>
            <a:r>
              <a:rPr lang="en-AU" sz="1050" kern="0" dirty="0">
                <a:latin typeface="Aptos" panose="020B0004020202020204" pitchFamily="34" charset="0"/>
                <a:cs typeface="Calibri" panose="020F0502020204030204" pitchFamily="34" charset="0"/>
              </a:rPr>
              <a:t>button. After migration is completed, a subsequent change will make the Microsoft sign in.</a:t>
            </a:r>
          </a:p>
          <a:p>
            <a:pPr>
              <a:spcBef>
                <a:spcPts val="1200"/>
              </a:spcBef>
            </a:pPr>
            <a:r>
              <a:rPr lang="en-AU" sz="1050" b="1" kern="0" noProof="0" dirty="0">
                <a:latin typeface="Aptos" panose="020B0004020202020204" pitchFamily="34" charset="0"/>
                <a:cs typeface="Calibri" panose="020F0502020204030204" pitchFamily="34" charset="0"/>
              </a:rPr>
              <a:t>Accessing the L17 FV Portal</a:t>
            </a:r>
          </a:p>
          <a:p>
            <a:r>
              <a:rPr lang="en-AU" sz="1050" kern="0" dirty="0">
                <a:latin typeface="Aptos" panose="020B0004020202020204" pitchFamily="34" charset="0"/>
                <a:cs typeface="Calibri" panose="020F0502020204030204" pitchFamily="34" charset="0"/>
              </a:rPr>
              <a:t>On the first login you may be requested to manually enter your email address. </a:t>
            </a:r>
          </a:p>
          <a:p>
            <a:pPr>
              <a:spcBef>
                <a:spcPts val="600"/>
              </a:spcBef>
            </a:pPr>
            <a:r>
              <a:rPr lang="en-AU" sz="1050" kern="0" dirty="0">
                <a:latin typeface="Aptos" panose="020B0004020202020204" pitchFamily="34" charset="0"/>
                <a:cs typeface="Calibri" panose="020F0502020204030204" pitchFamily="34" charset="0"/>
              </a:rPr>
              <a:t>Enter your</a:t>
            </a:r>
            <a:r>
              <a:rPr lang="en-AU" sz="1050" b="1" i="1" kern="0" dirty="0">
                <a:latin typeface="Aptos" panose="020B0004020202020204" pitchFamily="34" charset="0"/>
                <a:cs typeface="Calibri" panose="020F0502020204030204" pitchFamily="34" charset="0"/>
              </a:rPr>
              <a:t> Organisation’s </a:t>
            </a:r>
            <a:r>
              <a:rPr lang="en-AU" sz="1050" kern="0" dirty="0">
                <a:latin typeface="Aptos" panose="020B0004020202020204" pitchFamily="34" charset="0"/>
                <a:cs typeface="Calibri" panose="020F0502020204030204" pitchFamily="34" charset="0"/>
              </a:rPr>
              <a:t>email address and click Next. Do not use personal email accounts.</a:t>
            </a:r>
          </a:p>
          <a:p>
            <a:pPr>
              <a:spcBef>
                <a:spcPts val="600"/>
              </a:spcBef>
            </a:pPr>
            <a:r>
              <a:rPr lang="en-AU" sz="1050" kern="0" dirty="0">
                <a:latin typeface="Aptos" panose="020B0004020202020204" pitchFamily="34" charset="0"/>
                <a:cs typeface="Calibri" panose="020F0502020204030204" pitchFamily="34" charset="0"/>
              </a:rPr>
              <a:t>On subsequent logins, select the correct option under ‘</a:t>
            </a:r>
            <a:r>
              <a:rPr lang="en-AU" sz="1050" b="1" kern="0" dirty="0">
                <a:latin typeface="Aptos" panose="020B0004020202020204" pitchFamily="34" charset="0"/>
                <a:cs typeface="Calibri" panose="020F0502020204030204" pitchFamily="34" charset="0"/>
              </a:rPr>
              <a:t>Pick an account</a:t>
            </a:r>
            <a:r>
              <a:rPr lang="en-AU" sz="1050" kern="0" dirty="0">
                <a:latin typeface="Aptos" panose="020B0004020202020204" pitchFamily="34" charset="0"/>
                <a:cs typeface="Calibri" panose="020F0502020204030204" pitchFamily="34" charset="0"/>
              </a:rPr>
              <a:t>’.</a:t>
            </a:r>
          </a:p>
          <a:p>
            <a:endParaRPr lang="en-AU" sz="1050" kern="0" noProof="0" dirty="0">
              <a:latin typeface="Aptos" panose="020B0004020202020204" pitchFamily="34" charset="0"/>
              <a:cs typeface="Calibri" panose="020F0502020204030204" pitchFamily="34" charset="0"/>
            </a:endParaRPr>
          </a:p>
          <a:p>
            <a:pPr>
              <a:spcBef>
                <a:spcPts val="300"/>
              </a:spcBef>
            </a:pPr>
            <a:r>
              <a:rPr lang="en-AU" sz="1050" b="1" kern="0" dirty="0">
                <a:latin typeface="Aptos" panose="020B0004020202020204" pitchFamily="34" charset="0"/>
                <a:cs typeface="Calibri" panose="020F0502020204030204" pitchFamily="34" charset="0"/>
              </a:rPr>
              <a:t>Multi-factor Authentication</a:t>
            </a:r>
          </a:p>
          <a:p>
            <a:pPr>
              <a:spcBef>
                <a:spcPts val="300"/>
              </a:spcBef>
            </a:pPr>
            <a:r>
              <a:rPr lang="en-AU" sz="1050" kern="0" dirty="0">
                <a:latin typeface="Aptos" panose="020B0004020202020204" pitchFamily="34" charset="0"/>
                <a:cs typeface="Calibri" panose="020F0502020204030204" pitchFamily="34" charset="0"/>
              </a:rPr>
              <a:t>Whether you’ve set your MFA to send an SMS or use the MS Authenticator app, follow those steps to complete your login.</a:t>
            </a:r>
            <a:endParaRPr lang="en-AU" sz="1050" kern="0" dirty="0">
              <a:highlight>
                <a:srgbClr val="FFFF00"/>
              </a:highlight>
              <a:latin typeface="Aptos" panose="020B0004020202020204" pitchFamily="34" charset="0"/>
              <a:cs typeface="Calibri" panose="020F0502020204030204" pitchFamily="34" charset="0"/>
            </a:endParaRPr>
          </a:p>
          <a:p>
            <a:endParaRPr lang="en-AU" sz="1050" kern="0" noProof="0" dirty="0">
              <a:latin typeface="Aptos" panose="020B0004020202020204" pitchFamily="34" charset="0"/>
              <a:cs typeface="Calibri" panose="020F0502020204030204" pitchFamily="34" charset="0"/>
            </a:endParaRPr>
          </a:p>
          <a:p>
            <a:r>
              <a:rPr lang="en-AU" sz="1050" b="1" i="1" kern="0" dirty="0">
                <a:solidFill>
                  <a:srgbClr val="C00000"/>
                </a:solidFill>
                <a:latin typeface="Aptos" panose="020B0004020202020204" pitchFamily="34" charset="0"/>
                <a:cs typeface="Calibri" panose="020F0502020204030204" pitchFamily="34" charset="0"/>
              </a:rPr>
              <a:t>Note: </a:t>
            </a:r>
            <a:r>
              <a:rPr lang="en-AU" sz="1050" i="1" kern="0" dirty="0">
                <a:solidFill>
                  <a:srgbClr val="C00000"/>
                </a:solidFill>
                <a:latin typeface="Aptos" panose="020B0004020202020204" pitchFamily="34" charset="0"/>
                <a:cs typeface="Calibri" panose="020F0502020204030204" pitchFamily="34" charset="0"/>
              </a:rPr>
              <a:t>Not all applications are being transitioned across to AppConnect at once. To see which applications you can access via AppConnect, please see the next page</a:t>
            </a:r>
            <a:endParaRPr lang="en-AU" sz="1050" i="1" kern="0" noProof="0" dirty="0">
              <a:solidFill>
                <a:srgbClr val="C00000"/>
              </a:solidFill>
              <a:latin typeface="Aptos" panose="020B0004020202020204" pitchFamily="34" charset="0"/>
              <a:cs typeface="Calibri" panose="020F0502020204030204" pitchFamily="34" charset="0"/>
            </a:endParaRPr>
          </a:p>
        </p:txBody>
      </p:sp>
      <p:pic>
        <p:nvPicPr>
          <p:cNvPr id="14" name="Graphic 13" descr="Badge with solid fill">
            <a:extLst>
              <a:ext uri="{FF2B5EF4-FFF2-40B4-BE49-F238E27FC236}">
                <a16:creationId xmlns:a16="http://schemas.microsoft.com/office/drawing/2014/main" id="{E1FCE114-9346-5E2C-2C14-6F234F3B88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2821" y="3102894"/>
            <a:ext cx="540000" cy="540000"/>
          </a:xfrm>
          <a:prstGeom prst="rect">
            <a:avLst/>
          </a:prstGeom>
        </p:spPr>
      </p:pic>
      <p:pic>
        <p:nvPicPr>
          <p:cNvPr id="15" name="Graphic 14" descr="Badge 1 with solid fill">
            <a:extLst>
              <a:ext uri="{FF2B5EF4-FFF2-40B4-BE49-F238E27FC236}">
                <a16:creationId xmlns:a16="http://schemas.microsoft.com/office/drawing/2014/main" id="{3DF12DC0-FA25-863B-805A-1FDED9AB5B5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2821" y="1599174"/>
            <a:ext cx="540000" cy="540000"/>
          </a:xfrm>
          <a:prstGeom prst="rect">
            <a:avLst/>
          </a:prstGeom>
        </p:spPr>
      </p:pic>
      <p:grpSp>
        <p:nvGrpSpPr>
          <p:cNvPr id="17" name="Group 16">
            <a:extLst>
              <a:ext uri="{FF2B5EF4-FFF2-40B4-BE49-F238E27FC236}">
                <a16:creationId xmlns:a16="http://schemas.microsoft.com/office/drawing/2014/main" id="{DBC0E037-7247-B5ED-F907-98A7EE333F21}"/>
              </a:ext>
            </a:extLst>
          </p:cNvPr>
          <p:cNvGrpSpPr/>
          <p:nvPr/>
        </p:nvGrpSpPr>
        <p:grpSpPr>
          <a:xfrm>
            <a:off x="4618368" y="1673866"/>
            <a:ext cx="2790295" cy="2608476"/>
            <a:chOff x="4607511" y="1123173"/>
            <a:chExt cx="2568384" cy="2401405"/>
          </a:xfrm>
        </p:grpSpPr>
        <p:pic>
          <p:nvPicPr>
            <p:cNvPr id="23" name="Picture 22">
              <a:extLst>
                <a:ext uri="{FF2B5EF4-FFF2-40B4-BE49-F238E27FC236}">
                  <a16:creationId xmlns:a16="http://schemas.microsoft.com/office/drawing/2014/main" id="{31175046-F628-AA7F-53E7-85C978215B6A}"/>
                </a:ext>
              </a:extLst>
            </p:cNvPr>
            <p:cNvPicPr>
              <a:picLocks noChangeAspect="1"/>
            </p:cNvPicPr>
            <p:nvPr/>
          </p:nvPicPr>
          <p:blipFill>
            <a:blip r:embed="rId6"/>
            <a:srcRect b="22665"/>
            <a:stretch>
              <a:fillRect/>
            </a:stretch>
          </p:blipFill>
          <p:spPr>
            <a:xfrm>
              <a:off x="4607511" y="1123173"/>
              <a:ext cx="2568384" cy="2401405"/>
            </a:xfrm>
            <a:prstGeom prst="rect">
              <a:avLst/>
            </a:prstGeom>
            <a:ln w="19050">
              <a:solidFill>
                <a:srgbClr val="4F81BD"/>
              </a:solidFill>
            </a:ln>
            <a:effectLst>
              <a:outerShdw blurRad="50800" dist="38100" dir="2700000" algn="tl" rotWithShape="0">
                <a:prstClr val="black">
                  <a:alpha val="40000"/>
                </a:prstClr>
              </a:outerShdw>
            </a:effectLst>
          </p:spPr>
        </p:pic>
        <p:sp>
          <p:nvSpPr>
            <p:cNvPr id="2" name="Rectangle 1">
              <a:extLst>
                <a:ext uri="{FF2B5EF4-FFF2-40B4-BE49-F238E27FC236}">
                  <a16:creationId xmlns:a16="http://schemas.microsoft.com/office/drawing/2014/main" id="{66CB0BB1-5C9F-C33F-4B36-08FE0A365116}"/>
                </a:ext>
              </a:extLst>
            </p:cNvPr>
            <p:cNvSpPr/>
            <p:nvPr/>
          </p:nvSpPr>
          <p:spPr>
            <a:xfrm>
              <a:off x="5446754" y="1975970"/>
              <a:ext cx="889897" cy="21236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2" name="Group 21">
            <a:extLst>
              <a:ext uri="{FF2B5EF4-FFF2-40B4-BE49-F238E27FC236}">
                <a16:creationId xmlns:a16="http://schemas.microsoft.com/office/drawing/2014/main" id="{D6438EC1-46B9-0A30-8795-F4D071144117}"/>
              </a:ext>
            </a:extLst>
          </p:cNvPr>
          <p:cNvGrpSpPr/>
          <p:nvPr/>
        </p:nvGrpSpPr>
        <p:grpSpPr>
          <a:xfrm>
            <a:off x="7918368" y="1673866"/>
            <a:ext cx="2790295" cy="2174630"/>
            <a:chOff x="7774354" y="1465884"/>
            <a:chExt cx="2410827" cy="1878901"/>
          </a:xfrm>
        </p:grpSpPr>
        <p:pic>
          <p:nvPicPr>
            <p:cNvPr id="25" name="Picture 24">
              <a:extLst>
                <a:ext uri="{FF2B5EF4-FFF2-40B4-BE49-F238E27FC236}">
                  <a16:creationId xmlns:a16="http://schemas.microsoft.com/office/drawing/2014/main" id="{C4FE1AB4-E184-4F04-40A3-82234CE61B0A}"/>
                </a:ext>
              </a:extLst>
            </p:cNvPr>
            <p:cNvPicPr>
              <a:picLocks noChangeAspect="1"/>
            </p:cNvPicPr>
            <p:nvPr/>
          </p:nvPicPr>
          <p:blipFill>
            <a:blip r:embed="rId7"/>
            <a:srcRect l="611" r="1309"/>
            <a:stretch>
              <a:fillRect/>
            </a:stretch>
          </p:blipFill>
          <p:spPr>
            <a:xfrm>
              <a:off x="7774354" y="1465884"/>
              <a:ext cx="2410827" cy="1878901"/>
            </a:xfrm>
            <a:prstGeom prst="rect">
              <a:avLst/>
            </a:prstGeom>
            <a:ln w="19050">
              <a:solidFill>
                <a:schemeClr val="accent4"/>
              </a:solidFill>
            </a:ln>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91370564-71CE-DC55-6C4A-9DC4DB1E37D3}"/>
                </a:ext>
              </a:extLst>
            </p:cNvPr>
            <p:cNvSpPr/>
            <p:nvPr/>
          </p:nvSpPr>
          <p:spPr>
            <a:xfrm>
              <a:off x="8175215" y="2056371"/>
              <a:ext cx="1667764" cy="1918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2BD1F73F-6190-0410-B30A-C1F2D54E0B92}"/>
                </a:ext>
              </a:extLst>
            </p:cNvPr>
            <p:cNvSpPr/>
            <p:nvPr/>
          </p:nvSpPr>
          <p:spPr>
            <a:xfrm>
              <a:off x="9343395" y="2604637"/>
              <a:ext cx="499584" cy="1918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9" name="TextBox 8">
            <a:extLst>
              <a:ext uri="{FF2B5EF4-FFF2-40B4-BE49-F238E27FC236}">
                <a16:creationId xmlns:a16="http://schemas.microsoft.com/office/drawing/2014/main" id="{D8CF188A-B450-776D-BB62-78001EACD93E}"/>
              </a:ext>
            </a:extLst>
          </p:cNvPr>
          <p:cNvSpPr txBox="1"/>
          <p:nvPr/>
        </p:nvSpPr>
        <p:spPr>
          <a:xfrm>
            <a:off x="271235" y="6569435"/>
            <a:ext cx="3515852" cy="215444"/>
          </a:xfrm>
          <a:prstGeom prst="rect">
            <a:avLst/>
          </a:prstGeom>
          <a:noFill/>
        </p:spPr>
        <p:txBody>
          <a:bodyPr wrap="square">
            <a:spAutoFit/>
          </a:bodyPr>
          <a:lstStyle/>
          <a:p>
            <a:r>
              <a:rPr lang="en-AU" sz="800" b="1" i="1">
                <a:solidFill>
                  <a:schemeClr val="tx1">
                    <a:lumMod val="65000"/>
                    <a:lumOff val="35000"/>
                  </a:schemeClr>
                </a:solidFill>
                <a:latin typeface="Aptos" panose="020B0004020202020204" pitchFamily="34" charset="0"/>
              </a:rPr>
              <a:t>**Note: </a:t>
            </a:r>
            <a:r>
              <a:rPr lang="en-AU" sz="800" i="1">
                <a:solidFill>
                  <a:schemeClr val="tx1">
                    <a:lumMod val="65000"/>
                    <a:lumOff val="35000"/>
                  </a:schemeClr>
                </a:solidFill>
                <a:latin typeface="Aptos" panose="020B0004020202020204" pitchFamily="34" charset="0"/>
              </a:rPr>
              <a:t>Email addresses have been masked intentionally in these pictures.</a:t>
            </a:r>
            <a:endParaRPr lang="en-AU" sz="800">
              <a:solidFill>
                <a:schemeClr val="tx1">
                  <a:lumMod val="65000"/>
                  <a:lumOff val="35000"/>
                </a:schemeClr>
              </a:solidFill>
            </a:endParaRPr>
          </a:p>
        </p:txBody>
      </p:sp>
      <p:grpSp>
        <p:nvGrpSpPr>
          <p:cNvPr id="24" name="Group 23">
            <a:extLst>
              <a:ext uri="{FF2B5EF4-FFF2-40B4-BE49-F238E27FC236}">
                <a16:creationId xmlns:a16="http://schemas.microsoft.com/office/drawing/2014/main" id="{C429F848-44D6-9AE6-0F21-1A3C0F50BB07}"/>
              </a:ext>
            </a:extLst>
          </p:cNvPr>
          <p:cNvGrpSpPr/>
          <p:nvPr/>
        </p:nvGrpSpPr>
        <p:grpSpPr>
          <a:xfrm>
            <a:off x="9092940" y="3284598"/>
            <a:ext cx="2725697" cy="1798960"/>
            <a:chOff x="9564772" y="2852564"/>
            <a:chExt cx="2509887" cy="1656795"/>
          </a:xfrm>
        </p:grpSpPr>
        <p:pic>
          <p:nvPicPr>
            <p:cNvPr id="26" name="Picture 25">
              <a:extLst>
                <a:ext uri="{FF2B5EF4-FFF2-40B4-BE49-F238E27FC236}">
                  <a16:creationId xmlns:a16="http://schemas.microsoft.com/office/drawing/2014/main" id="{C01B8D11-E079-0FC3-E4C5-9A01FC5B6A21}"/>
                </a:ext>
              </a:extLst>
            </p:cNvPr>
            <p:cNvPicPr>
              <a:picLocks noChangeAspect="1"/>
            </p:cNvPicPr>
            <p:nvPr/>
          </p:nvPicPr>
          <p:blipFill>
            <a:blip r:embed="rId8"/>
            <a:srcRect l="1305" r="1478"/>
            <a:stretch>
              <a:fillRect/>
            </a:stretch>
          </p:blipFill>
          <p:spPr>
            <a:xfrm>
              <a:off x="9564772" y="2852564"/>
              <a:ext cx="2509887" cy="1656795"/>
            </a:xfrm>
            <a:prstGeom prst="rect">
              <a:avLst/>
            </a:prstGeom>
            <a:ln w="19050">
              <a:solidFill>
                <a:schemeClr val="accent4"/>
              </a:solidFill>
            </a:ln>
            <a:effectLst>
              <a:outerShdw blurRad="50800" dist="38100" dir="2700000" algn="tl" rotWithShape="0">
                <a:prstClr val="black">
                  <a:alpha val="40000"/>
                </a:prstClr>
              </a:outerShdw>
            </a:effectLst>
          </p:spPr>
        </p:pic>
        <p:sp>
          <p:nvSpPr>
            <p:cNvPr id="4" name="Rectangle 3">
              <a:extLst>
                <a:ext uri="{FF2B5EF4-FFF2-40B4-BE49-F238E27FC236}">
                  <a16:creationId xmlns:a16="http://schemas.microsoft.com/office/drawing/2014/main" id="{B0D9583D-AEB1-695A-0E34-6B47E300FF5E}"/>
                </a:ext>
              </a:extLst>
            </p:cNvPr>
            <p:cNvSpPr/>
            <p:nvPr/>
          </p:nvSpPr>
          <p:spPr>
            <a:xfrm>
              <a:off x="9910208" y="3451090"/>
              <a:ext cx="1382033" cy="32493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27" name="Graphic 26" descr="Badge 1 with solid fill">
            <a:extLst>
              <a:ext uri="{FF2B5EF4-FFF2-40B4-BE49-F238E27FC236}">
                <a16:creationId xmlns:a16="http://schemas.microsoft.com/office/drawing/2014/main" id="{2CA99D8B-6D72-C156-1C01-C14F95AFBA7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38368" y="1370825"/>
            <a:ext cx="360000" cy="360000"/>
          </a:xfrm>
          <a:prstGeom prst="rect">
            <a:avLst/>
          </a:prstGeom>
        </p:spPr>
      </p:pic>
      <p:pic>
        <p:nvPicPr>
          <p:cNvPr id="28" name="Graphic 27" descr="Badge with solid fill">
            <a:extLst>
              <a:ext uri="{FF2B5EF4-FFF2-40B4-BE49-F238E27FC236}">
                <a16:creationId xmlns:a16="http://schemas.microsoft.com/office/drawing/2014/main" id="{40459DE4-AA7A-EF6A-A98F-E74440C243D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55496" y="1370825"/>
            <a:ext cx="360000" cy="360000"/>
          </a:xfrm>
          <a:prstGeom prst="rect">
            <a:avLst/>
          </a:prstGeom>
        </p:spPr>
      </p:pic>
      <p:pic>
        <p:nvPicPr>
          <p:cNvPr id="10" name="Graphic 9" descr="Badge 3 with solid fill">
            <a:extLst>
              <a:ext uri="{FF2B5EF4-FFF2-40B4-BE49-F238E27FC236}">
                <a16:creationId xmlns:a16="http://schemas.microsoft.com/office/drawing/2014/main" id="{3B4D9C9E-E15A-58B0-112D-B186B66D637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2821" y="4585383"/>
            <a:ext cx="540000" cy="540000"/>
          </a:xfrm>
          <a:prstGeom prst="rect">
            <a:avLst/>
          </a:prstGeom>
        </p:spPr>
      </p:pic>
      <p:pic>
        <p:nvPicPr>
          <p:cNvPr id="13" name="Picture 12">
            <a:extLst>
              <a:ext uri="{FF2B5EF4-FFF2-40B4-BE49-F238E27FC236}">
                <a16:creationId xmlns:a16="http://schemas.microsoft.com/office/drawing/2014/main" id="{E52B9F9D-5274-2F83-4926-7512DFE1B6C9}"/>
              </a:ext>
            </a:extLst>
          </p:cNvPr>
          <p:cNvPicPr>
            <a:picLocks noChangeAspect="1"/>
          </p:cNvPicPr>
          <p:nvPr/>
        </p:nvPicPr>
        <p:blipFill>
          <a:blip r:embed="rId10"/>
          <a:stretch/>
        </p:blipFill>
        <p:spPr>
          <a:xfrm>
            <a:off x="6818916" y="4531923"/>
            <a:ext cx="1730215" cy="2125303"/>
          </a:xfrm>
          <a:prstGeom prst="rect">
            <a:avLst/>
          </a:prstGeom>
          <a:ln w="19050">
            <a:solidFill>
              <a:schemeClr val="accent3"/>
            </a:solidFill>
          </a:ln>
          <a:effectLst>
            <a:outerShdw blurRad="50800" dist="38100" dir="2700000" algn="tl" rotWithShape="0">
              <a:prstClr val="black">
                <a:alpha val="40000"/>
              </a:prstClr>
            </a:outerShdw>
          </a:effectLst>
        </p:spPr>
      </p:pic>
      <p:pic>
        <p:nvPicPr>
          <p:cNvPr id="18" name="Graphic 17" descr="Badge 3 with solid fill">
            <a:extLst>
              <a:ext uri="{FF2B5EF4-FFF2-40B4-BE49-F238E27FC236}">
                <a16:creationId xmlns:a16="http://schemas.microsoft.com/office/drawing/2014/main" id="{FA22FD96-44FF-EE23-084A-03E844A935B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96907" y="4405383"/>
            <a:ext cx="360000" cy="360000"/>
          </a:xfrm>
          <a:prstGeom prst="rect">
            <a:avLst/>
          </a:prstGeom>
        </p:spPr>
      </p:pic>
    </p:spTree>
    <p:extLst>
      <p:ext uri="{BB962C8B-B14F-4D97-AF65-F5344CB8AC3E}">
        <p14:creationId xmlns:p14="http://schemas.microsoft.com/office/powerpoint/2010/main" val="3092099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A4232-379D-4BE3-3C78-97F18851270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5325EAF-A11C-EA97-3049-3DEF865F59ED}"/>
              </a:ext>
            </a:extLst>
          </p:cNvPr>
          <p:cNvSpPr>
            <a:spLocks noGrp="1"/>
          </p:cNvSpPr>
          <p:nvPr>
            <p:ph type="title"/>
          </p:nvPr>
        </p:nvSpPr>
        <p:spPr>
          <a:xfrm>
            <a:off x="617135" y="498937"/>
            <a:ext cx="7450540" cy="430887"/>
          </a:xfrm>
        </p:spPr>
        <p:txBody>
          <a:bodyPr/>
          <a:lstStyle/>
          <a:p>
            <a:r>
              <a:rPr lang="en-AU" sz="2800" noProof="0" dirty="0"/>
              <a:t>Option 2: Sign in via the AppConnect Portal</a:t>
            </a:r>
          </a:p>
        </p:txBody>
      </p:sp>
      <p:sp>
        <p:nvSpPr>
          <p:cNvPr id="11" name="Content Placeholder 2">
            <a:extLst>
              <a:ext uri="{FF2B5EF4-FFF2-40B4-BE49-F238E27FC236}">
                <a16:creationId xmlns:a16="http://schemas.microsoft.com/office/drawing/2014/main" id="{4DDA1FFA-CE58-C8F3-0354-D33B21CB6AC6}"/>
              </a:ext>
            </a:extLst>
          </p:cNvPr>
          <p:cNvSpPr txBox="1">
            <a:spLocks/>
          </p:cNvSpPr>
          <p:nvPr/>
        </p:nvSpPr>
        <p:spPr>
          <a:xfrm>
            <a:off x="552600" y="1606861"/>
            <a:ext cx="4044261" cy="2600000"/>
          </a:xfrm>
          <a:prstGeom prst="rect">
            <a:avLst/>
          </a:prstGeom>
          <a:ln w="3175" cap="flat" cmpd="sng" algn="ctr">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lIns="684000" tIns="144000" rIns="72000" bIns="72000" anchor="t">
            <a:noAutofit/>
          </a:bodyPr>
          <a:lstStyle>
            <a:lvl1pPr marL="0">
              <a:defRPr sz="2800" b="0" i="0">
                <a:solidFill>
                  <a:schemeClr val="tx1"/>
                </a:solidFill>
                <a:latin typeface="Verdana"/>
                <a:ea typeface="+mn-ea"/>
                <a:cs typeface="Verdana"/>
              </a:defRPr>
            </a:lvl1pPr>
            <a:lvl2pPr marL="457200">
              <a:defRPr>
                <a:solidFill>
                  <a:schemeClr val="dk1"/>
                </a:solidFill>
                <a:latin typeface="+mn-lt"/>
                <a:ea typeface="+mn-ea"/>
                <a:cs typeface="+mn-cs"/>
              </a:defRPr>
            </a:lvl2pPr>
            <a:lvl3pPr marL="914400">
              <a:defRPr>
                <a:solidFill>
                  <a:schemeClr val="dk1"/>
                </a:solidFill>
                <a:latin typeface="+mn-lt"/>
                <a:ea typeface="+mn-ea"/>
                <a:cs typeface="+mn-cs"/>
              </a:defRPr>
            </a:lvl3pPr>
            <a:lvl4pPr marL="1371600">
              <a:defRPr>
                <a:solidFill>
                  <a:schemeClr val="dk1"/>
                </a:solidFill>
                <a:latin typeface="+mn-lt"/>
                <a:ea typeface="+mn-ea"/>
                <a:cs typeface="+mn-cs"/>
              </a:defRPr>
            </a:lvl4pPr>
            <a:lvl5pPr marL="1828800">
              <a:defRPr>
                <a:solidFill>
                  <a:schemeClr val="dk1"/>
                </a:solidFill>
                <a:latin typeface="+mn-lt"/>
                <a:ea typeface="+mn-ea"/>
                <a:cs typeface="+mn-cs"/>
              </a:defRPr>
            </a:lvl5pPr>
            <a:lvl6pPr marL="2286000">
              <a:defRPr>
                <a:solidFill>
                  <a:schemeClr val="dk1"/>
                </a:solidFill>
                <a:latin typeface="+mn-lt"/>
                <a:ea typeface="+mn-ea"/>
                <a:cs typeface="+mn-cs"/>
              </a:defRPr>
            </a:lvl6pPr>
            <a:lvl7pPr marL="2743200">
              <a:defRPr>
                <a:solidFill>
                  <a:schemeClr val="dk1"/>
                </a:solidFill>
                <a:latin typeface="+mn-lt"/>
                <a:ea typeface="+mn-ea"/>
                <a:cs typeface="+mn-cs"/>
              </a:defRPr>
            </a:lvl7pPr>
            <a:lvl8pPr marL="3200400">
              <a:defRPr>
                <a:solidFill>
                  <a:schemeClr val="dk1"/>
                </a:solidFill>
                <a:latin typeface="+mn-lt"/>
                <a:ea typeface="+mn-ea"/>
                <a:cs typeface="+mn-cs"/>
              </a:defRPr>
            </a:lvl8pPr>
            <a:lvl9pPr marL="3657600">
              <a:defRPr>
                <a:solidFill>
                  <a:schemeClr val="dk1"/>
                </a:solidFill>
                <a:latin typeface="+mn-lt"/>
                <a:ea typeface="+mn-ea"/>
                <a:cs typeface="+mn-cs"/>
              </a:defRPr>
            </a:lvl9pPr>
          </a:lstStyle>
          <a:p>
            <a:pPr>
              <a:spcBef>
                <a:spcPts val="1800"/>
              </a:spcBef>
            </a:pPr>
            <a:r>
              <a:rPr lang="en-AU" sz="1050" b="1" kern="0" dirty="0">
                <a:latin typeface="Aptos"/>
                <a:cs typeface="Calibri"/>
              </a:rPr>
              <a:t>Signing in via the AppConnect Portal</a:t>
            </a:r>
          </a:p>
          <a:p>
            <a:pPr>
              <a:spcBef>
                <a:spcPts val="300"/>
              </a:spcBef>
            </a:pPr>
            <a:r>
              <a:rPr lang="en-AU" sz="1050" kern="0" dirty="0">
                <a:latin typeface="Aptos"/>
                <a:cs typeface="Calibri"/>
              </a:rPr>
              <a:t>The other option if you have several applications for DH or DFFH that you need to access, you can do this via the AppConnect portal that you get to from here:</a:t>
            </a:r>
          </a:p>
          <a:p>
            <a:pPr>
              <a:spcBef>
                <a:spcPts val="300"/>
              </a:spcBef>
            </a:pPr>
            <a:r>
              <a:rPr lang="en-AU" sz="1000" dirty="0">
                <a:latin typeface="Aptos"/>
                <a:hlinkClick r:id="rId3"/>
              </a:rPr>
              <a:t>https://myapps.forms.health.vic.gov.au/</a:t>
            </a:r>
            <a:endParaRPr lang="en-AU" sz="1000" kern="0" dirty="0">
              <a:latin typeface="Aptos"/>
              <a:cs typeface="Calibri" panose="020F0502020204030204" pitchFamily="34" charset="0"/>
            </a:endParaRPr>
          </a:p>
          <a:p>
            <a:pPr marL="171450" indent="-171450">
              <a:spcBef>
                <a:spcPts val="300"/>
              </a:spcBef>
              <a:buFont typeface="Arial" panose="020B0604020202020204" pitchFamily="34" charset="0"/>
              <a:buChar char="•"/>
            </a:pPr>
            <a:r>
              <a:rPr lang="en-AU" sz="1050" kern="0" dirty="0">
                <a:latin typeface="Aptos" panose="020B0004020202020204" pitchFamily="34" charset="0"/>
                <a:cs typeface="Calibri" panose="020F0502020204030204" pitchFamily="34" charset="0"/>
              </a:rPr>
              <a:t>Select </a:t>
            </a:r>
            <a:r>
              <a:rPr lang="en-AU" sz="1050" b="1" kern="0" dirty="0">
                <a:latin typeface="Aptos" panose="020B0004020202020204" pitchFamily="34" charset="0"/>
                <a:cs typeface="Calibri" panose="020F0502020204030204" pitchFamily="34" charset="0"/>
              </a:rPr>
              <a:t>Sign In</a:t>
            </a:r>
          </a:p>
          <a:p>
            <a:pPr>
              <a:spcBef>
                <a:spcPts val="300"/>
              </a:spcBef>
            </a:pPr>
            <a:endParaRPr lang="en-AU" sz="1050" kern="0" dirty="0">
              <a:latin typeface="Aptos" panose="020B0004020202020204" pitchFamily="34" charset="0"/>
              <a:cs typeface="Calibri" panose="020F0502020204030204" pitchFamily="34" charset="0"/>
            </a:endParaRPr>
          </a:p>
          <a:p>
            <a:pPr>
              <a:spcBef>
                <a:spcPts val="300"/>
              </a:spcBef>
            </a:pPr>
            <a:endParaRPr lang="en-AU" sz="1050" kern="0" dirty="0">
              <a:latin typeface="Aptos" panose="020B0004020202020204" pitchFamily="34" charset="0"/>
              <a:cs typeface="Calibri" panose="020F0502020204030204" pitchFamily="34" charset="0"/>
            </a:endParaRPr>
          </a:p>
          <a:p>
            <a:pPr>
              <a:spcBef>
                <a:spcPts val="300"/>
              </a:spcBef>
            </a:pPr>
            <a:r>
              <a:rPr lang="en-AU" sz="1050" kern="0" dirty="0">
                <a:latin typeface="Aptos" panose="020B0004020202020204" pitchFamily="34" charset="0"/>
                <a:cs typeface="Calibri" panose="020F0502020204030204" pitchFamily="34" charset="0"/>
              </a:rPr>
              <a:t>Examine the list of applications you have access to and select </a:t>
            </a:r>
            <a:r>
              <a:rPr lang="en-AU" sz="1050" b="1" kern="0" dirty="0">
                <a:latin typeface="Aptos" panose="020B0004020202020204" pitchFamily="34" charset="0"/>
                <a:cs typeface="Calibri" panose="020F0502020204030204" pitchFamily="34" charset="0"/>
              </a:rPr>
              <a:t>Launch</a:t>
            </a:r>
            <a:r>
              <a:rPr lang="en-AU" sz="1050" kern="0" dirty="0">
                <a:latin typeface="Aptos" panose="020B0004020202020204" pitchFamily="34" charset="0"/>
                <a:cs typeface="Calibri" panose="020F0502020204030204" pitchFamily="34" charset="0"/>
              </a:rPr>
              <a:t> for the Family Violence L17 Portal or any other application you need to use.</a:t>
            </a:r>
          </a:p>
          <a:p>
            <a:pPr>
              <a:spcBef>
                <a:spcPts val="300"/>
              </a:spcBef>
            </a:pPr>
            <a:endParaRPr lang="en-AU" sz="1050" b="1" kern="0" noProof="0" dirty="0">
              <a:latin typeface="Aptos" panose="020B0004020202020204" pitchFamily="34" charset="0"/>
              <a:cs typeface="Calibri" panose="020F0502020204030204" pitchFamily="34" charset="0"/>
            </a:endParaRPr>
          </a:p>
        </p:txBody>
      </p:sp>
      <p:pic>
        <p:nvPicPr>
          <p:cNvPr id="13" name="Graphic 12" descr="Badge 3 with solid fill">
            <a:extLst>
              <a:ext uri="{FF2B5EF4-FFF2-40B4-BE49-F238E27FC236}">
                <a16:creationId xmlns:a16="http://schemas.microsoft.com/office/drawing/2014/main" id="{0B5E4F31-2F3B-0E9E-09B5-1B1BB04418D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4763" y="1679076"/>
            <a:ext cx="540000" cy="540000"/>
          </a:xfrm>
          <a:prstGeom prst="rect">
            <a:avLst/>
          </a:prstGeom>
        </p:spPr>
      </p:pic>
      <p:sp>
        <p:nvSpPr>
          <p:cNvPr id="9" name="TextBox 8">
            <a:extLst>
              <a:ext uri="{FF2B5EF4-FFF2-40B4-BE49-F238E27FC236}">
                <a16:creationId xmlns:a16="http://schemas.microsoft.com/office/drawing/2014/main" id="{D8CF188A-B450-776D-BB62-78001EACD93E}"/>
              </a:ext>
            </a:extLst>
          </p:cNvPr>
          <p:cNvSpPr txBox="1"/>
          <p:nvPr/>
        </p:nvSpPr>
        <p:spPr>
          <a:xfrm>
            <a:off x="129188" y="6569435"/>
            <a:ext cx="3515852" cy="215444"/>
          </a:xfrm>
          <a:prstGeom prst="rect">
            <a:avLst/>
          </a:prstGeom>
          <a:noFill/>
        </p:spPr>
        <p:txBody>
          <a:bodyPr wrap="square">
            <a:spAutoFit/>
          </a:bodyPr>
          <a:lstStyle/>
          <a:p>
            <a:r>
              <a:rPr lang="en-AU" sz="800" b="1" i="1">
                <a:solidFill>
                  <a:schemeClr val="tx1">
                    <a:lumMod val="65000"/>
                    <a:lumOff val="35000"/>
                  </a:schemeClr>
                </a:solidFill>
                <a:latin typeface="Aptos" panose="020B0004020202020204" pitchFamily="34" charset="0"/>
              </a:rPr>
              <a:t>**Note: </a:t>
            </a:r>
            <a:r>
              <a:rPr lang="en-AU" sz="800" i="1">
                <a:solidFill>
                  <a:schemeClr val="tx1">
                    <a:lumMod val="65000"/>
                    <a:lumOff val="35000"/>
                  </a:schemeClr>
                </a:solidFill>
                <a:latin typeface="Aptos" panose="020B0004020202020204" pitchFamily="34" charset="0"/>
              </a:rPr>
              <a:t>Email addresses have been masked intentionally in these pictures.</a:t>
            </a:r>
            <a:endParaRPr lang="en-AU" sz="800">
              <a:solidFill>
                <a:schemeClr val="tx1">
                  <a:lumMod val="65000"/>
                  <a:lumOff val="35000"/>
                </a:schemeClr>
              </a:solidFill>
            </a:endParaRPr>
          </a:p>
        </p:txBody>
      </p:sp>
      <p:grpSp>
        <p:nvGrpSpPr>
          <p:cNvPr id="31" name="Group 30">
            <a:extLst>
              <a:ext uri="{FF2B5EF4-FFF2-40B4-BE49-F238E27FC236}">
                <a16:creationId xmlns:a16="http://schemas.microsoft.com/office/drawing/2014/main" id="{E60D39CB-4B0C-7821-464E-205FAEC061FC}"/>
              </a:ext>
            </a:extLst>
          </p:cNvPr>
          <p:cNvGrpSpPr/>
          <p:nvPr/>
        </p:nvGrpSpPr>
        <p:grpSpPr>
          <a:xfrm>
            <a:off x="5445649" y="1731583"/>
            <a:ext cx="4793726" cy="2297301"/>
            <a:chOff x="4777902" y="3986817"/>
            <a:chExt cx="2994748" cy="1435197"/>
          </a:xfrm>
        </p:grpSpPr>
        <p:pic>
          <p:nvPicPr>
            <p:cNvPr id="16" name="Picture 15">
              <a:extLst>
                <a:ext uri="{FF2B5EF4-FFF2-40B4-BE49-F238E27FC236}">
                  <a16:creationId xmlns:a16="http://schemas.microsoft.com/office/drawing/2014/main" id="{220A1CF3-E693-AED1-DA79-3BB408CFC6C1}"/>
                </a:ext>
              </a:extLst>
            </p:cNvPr>
            <p:cNvPicPr>
              <a:picLocks noChangeAspect="1"/>
            </p:cNvPicPr>
            <p:nvPr/>
          </p:nvPicPr>
          <p:blipFill>
            <a:blip r:embed="rId5"/>
            <a:srcRect r="198" b="15263"/>
            <a:stretch>
              <a:fillRect/>
            </a:stretch>
          </p:blipFill>
          <p:spPr>
            <a:xfrm>
              <a:off x="4777902" y="3986817"/>
              <a:ext cx="2994748" cy="1435197"/>
            </a:xfrm>
            <a:prstGeom prst="rect">
              <a:avLst/>
            </a:prstGeom>
            <a:ln w="19050">
              <a:solidFill>
                <a:srgbClr val="4F81BD"/>
              </a:solidFill>
            </a:ln>
            <a:effectLst>
              <a:outerShdw blurRad="50800" dist="38100" dir="2700000" algn="tl" rotWithShape="0">
                <a:prstClr val="black">
                  <a:alpha val="40000"/>
                </a:prstClr>
              </a:outerShdw>
            </a:effectLst>
          </p:spPr>
        </p:pic>
        <p:sp>
          <p:nvSpPr>
            <p:cNvPr id="19" name="Rectangle 18">
              <a:extLst>
                <a:ext uri="{FF2B5EF4-FFF2-40B4-BE49-F238E27FC236}">
                  <a16:creationId xmlns:a16="http://schemas.microsoft.com/office/drawing/2014/main" id="{14F52CE8-D035-FC8B-EBEA-66432C7031BD}"/>
                </a:ext>
              </a:extLst>
            </p:cNvPr>
            <p:cNvSpPr/>
            <p:nvPr/>
          </p:nvSpPr>
          <p:spPr>
            <a:xfrm>
              <a:off x="4916396" y="4997517"/>
              <a:ext cx="474754" cy="21795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30" name="Group 29">
            <a:extLst>
              <a:ext uri="{FF2B5EF4-FFF2-40B4-BE49-F238E27FC236}">
                <a16:creationId xmlns:a16="http://schemas.microsoft.com/office/drawing/2014/main" id="{9F846130-B959-9BD5-2277-709801A9745E}"/>
              </a:ext>
            </a:extLst>
          </p:cNvPr>
          <p:cNvGrpSpPr/>
          <p:nvPr/>
        </p:nvGrpSpPr>
        <p:grpSpPr>
          <a:xfrm>
            <a:off x="617135" y="4700928"/>
            <a:ext cx="11219076" cy="1260225"/>
            <a:chOff x="4211898" y="5436351"/>
            <a:chExt cx="7829739" cy="879889"/>
          </a:xfrm>
        </p:grpSpPr>
        <p:pic>
          <p:nvPicPr>
            <p:cNvPr id="10" name="Picture 9">
              <a:extLst>
                <a:ext uri="{FF2B5EF4-FFF2-40B4-BE49-F238E27FC236}">
                  <a16:creationId xmlns:a16="http://schemas.microsoft.com/office/drawing/2014/main" id="{641F0709-5287-E51D-6864-36E0378577BD}"/>
                </a:ext>
              </a:extLst>
            </p:cNvPr>
            <p:cNvPicPr>
              <a:picLocks noChangeAspect="1"/>
            </p:cNvPicPr>
            <p:nvPr/>
          </p:nvPicPr>
          <p:blipFill>
            <a:blip r:embed="rId6"/>
            <a:srcRect r="10444"/>
            <a:stretch>
              <a:fillRect/>
            </a:stretch>
          </p:blipFill>
          <p:spPr>
            <a:xfrm>
              <a:off x="4211898" y="5436351"/>
              <a:ext cx="7829739" cy="879889"/>
            </a:xfrm>
            <a:prstGeom prst="rect">
              <a:avLst/>
            </a:prstGeom>
            <a:ln w="19050">
              <a:solidFill>
                <a:srgbClr val="9BBB59"/>
              </a:solidFill>
            </a:ln>
            <a:effectLst>
              <a:outerShdw blurRad="50800" dist="38100" dir="2700000" algn="tl" rotWithShape="0">
                <a:prstClr val="black">
                  <a:alpha val="40000"/>
                </a:prstClr>
              </a:outerShdw>
            </a:effectLst>
          </p:spPr>
        </p:pic>
        <p:sp>
          <p:nvSpPr>
            <p:cNvPr id="21" name="Rectangle 20">
              <a:extLst>
                <a:ext uri="{FF2B5EF4-FFF2-40B4-BE49-F238E27FC236}">
                  <a16:creationId xmlns:a16="http://schemas.microsoft.com/office/drawing/2014/main" id="{6FD8B0EF-DD90-362D-390C-36ED1DFC8944}"/>
                </a:ext>
              </a:extLst>
            </p:cNvPr>
            <p:cNvSpPr/>
            <p:nvPr/>
          </p:nvSpPr>
          <p:spPr>
            <a:xfrm>
              <a:off x="11366739" y="5731669"/>
              <a:ext cx="594280" cy="25360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29" name="Graphic 28" descr="Badge 3 with solid fill">
            <a:extLst>
              <a:ext uri="{FF2B5EF4-FFF2-40B4-BE49-F238E27FC236}">
                <a16:creationId xmlns:a16="http://schemas.microsoft.com/office/drawing/2014/main" id="{10E4BC9B-9D4F-D60F-A479-EA4660AAFC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52324" y="1496417"/>
            <a:ext cx="360000" cy="360000"/>
          </a:xfrm>
          <a:prstGeom prst="rect">
            <a:avLst/>
          </a:prstGeom>
        </p:spPr>
      </p:pic>
      <p:pic>
        <p:nvPicPr>
          <p:cNvPr id="3" name="Graphic 2" descr="Badge with solid fill">
            <a:extLst>
              <a:ext uri="{FF2B5EF4-FFF2-40B4-BE49-F238E27FC236}">
                <a16:creationId xmlns:a16="http://schemas.microsoft.com/office/drawing/2014/main" id="{A6441417-CBD9-6311-C74D-67513DB44155}"/>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644763" y="3120647"/>
            <a:ext cx="540000" cy="540000"/>
          </a:xfrm>
          <a:prstGeom prst="rect">
            <a:avLst/>
          </a:prstGeom>
        </p:spPr>
      </p:pic>
      <p:pic>
        <p:nvPicPr>
          <p:cNvPr id="6" name="Graphic 5" descr="Badge with solid fill">
            <a:extLst>
              <a:ext uri="{FF2B5EF4-FFF2-40B4-BE49-F238E27FC236}">
                <a16:creationId xmlns:a16="http://schemas.microsoft.com/office/drawing/2014/main" id="{4B6C3517-6DEF-22D7-BC6A-83F464A23439}"/>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370774" y="4425649"/>
            <a:ext cx="360000" cy="360000"/>
          </a:xfrm>
          <a:prstGeom prst="rect">
            <a:avLst/>
          </a:prstGeom>
        </p:spPr>
      </p:pic>
    </p:spTree>
    <p:extLst>
      <p:ext uri="{BB962C8B-B14F-4D97-AF65-F5344CB8AC3E}">
        <p14:creationId xmlns:p14="http://schemas.microsoft.com/office/powerpoint/2010/main" val="1967196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5BFB34-E552-9F0E-4CD1-F7ADB3750259}"/>
              </a:ext>
            </a:extLst>
          </p:cNvPr>
          <p:cNvSpPr txBox="1">
            <a:spLocks/>
          </p:cNvSpPr>
          <p:nvPr/>
        </p:nvSpPr>
        <p:spPr>
          <a:xfrm>
            <a:off x="396527" y="1533679"/>
            <a:ext cx="4794631" cy="1424674"/>
          </a:xfrm>
          <a:prstGeom prst="rect">
            <a:avLst/>
          </a:prstGeom>
          <a:solidFill>
            <a:schemeClr val="accent2">
              <a:lumMod val="20000"/>
              <a:lumOff val="80000"/>
            </a:schemeClr>
          </a:solidFill>
          <a:ln w="3175" cap="flat" cmpd="sng" algn="ctr">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lIns="684000" tIns="108000" rIns="72000" bIns="72000">
            <a:noAutofit/>
          </a:bodyPr>
          <a:lstStyle>
            <a:lvl1pPr marL="0">
              <a:defRPr sz="2800" b="0" i="0">
                <a:solidFill>
                  <a:schemeClr val="tx1"/>
                </a:solidFill>
                <a:latin typeface="Verdana"/>
                <a:ea typeface="+mn-ea"/>
                <a:cs typeface="Verdana"/>
              </a:defRPr>
            </a:lvl1pPr>
            <a:lvl2pPr marL="457200">
              <a:defRPr>
                <a:solidFill>
                  <a:schemeClr val="dk1"/>
                </a:solidFill>
                <a:latin typeface="+mn-lt"/>
                <a:ea typeface="+mn-ea"/>
                <a:cs typeface="+mn-cs"/>
              </a:defRPr>
            </a:lvl2pPr>
            <a:lvl3pPr marL="914400">
              <a:defRPr>
                <a:solidFill>
                  <a:schemeClr val="dk1"/>
                </a:solidFill>
                <a:latin typeface="+mn-lt"/>
                <a:ea typeface="+mn-ea"/>
                <a:cs typeface="+mn-cs"/>
              </a:defRPr>
            </a:lvl3pPr>
            <a:lvl4pPr marL="1371600">
              <a:defRPr>
                <a:solidFill>
                  <a:schemeClr val="dk1"/>
                </a:solidFill>
                <a:latin typeface="+mn-lt"/>
                <a:ea typeface="+mn-ea"/>
                <a:cs typeface="+mn-cs"/>
              </a:defRPr>
            </a:lvl4pPr>
            <a:lvl5pPr marL="1828800">
              <a:defRPr>
                <a:solidFill>
                  <a:schemeClr val="dk1"/>
                </a:solidFill>
                <a:latin typeface="+mn-lt"/>
                <a:ea typeface="+mn-ea"/>
                <a:cs typeface="+mn-cs"/>
              </a:defRPr>
            </a:lvl5pPr>
            <a:lvl6pPr marL="2286000">
              <a:defRPr>
                <a:solidFill>
                  <a:schemeClr val="dk1"/>
                </a:solidFill>
                <a:latin typeface="+mn-lt"/>
                <a:ea typeface="+mn-ea"/>
                <a:cs typeface="+mn-cs"/>
              </a:defRPr>
            </a:lvl6pPr>
            <a:lvl7pPr marL="2743200">
              <a:defRPr>
                <a:solidFill>
                  <a:schemeClr val="dk1"/>
                </a:solidFill>
                <a:latin typeface="+mn-lt"/>
                <a:ea typeface="+mn-ea"/>
                <a:cs typeface="+mn-cs"/>
              </a:defRPr>
            </a:lvl7pPr>
            <a:lvl8pPr marL="3200400">
              <a:defRPr>
                <a:solidFill>
                  <a:schemeClr val="dk1"/>
                </a:solidFill>
                <a:latin typeface="+mn-lt"/>
                <a:ea typeface="+mn-ea"/>
                <a:cs typeface="+mn-cs"/>
              </a:defRPr>
            </a:lvl8pPr>
            <a:lvl9pPr marL="3657600">
              <a:defRPr>
                <a:solidFill>
                  <a:schemeClr val="dk1"/>
                </a:solidFill>
                <a:latin typeface="+mn-lt"/>
                <a:ea typeface="+mn-ea"/>
                <a:cs typeface="+mn-cs"/>
              </a:defRPr>
            </a:lvl9pPr>
          </a:lstStyle>
          <a:p>
            <a:pPr>
              <a:spcBef>
                <a:spcPts val="300"/>
              </a:spcBef>
            </a:pPr>
            <a:r>
              <a:rPr lang="en-AU" sz="1050" b="1" kern="0" dirty="0">
                <a:latin typeface="Aptos" panose="020B0004020202020204" pitchFamily="34" charset="0"/>
                <a:cs typeface="Calibri" panose="020F0502020204030204" pitchFamily="34" charset="0"/>
              </a:rPr>
              <a:t>Once off – New User Registration</a:t>
            </a:r>
          </a:p>
          <a:p>
            <a:pPr>
              <a:spcBef>
                <a:spcPts val="300"/>
              </a:spcBef>
            </a:pPr>
            <a:r>
              <a:rPr lang="en-AU" sz="1050" kern="0" dirty="0">
                <a:latin typeface="Aptos" panose="020B0004020202020204" pitchFamily="34" charset="0"/>
                <a:cs typeface="Calibri" panose="020F0502020204030204" pitchFamily="34" charset="0"/>
              </a:rPr>
              <a:t>If you are asked by your Organisation Authority  or Department staff to register for AppConnect, follow these steps before attempting to login.</a:t>
            </a:r>
          </a:p>
          <a:p>
            <a:pPr>
              <a:spcBef>
                <a:spcPts val="300"/>
              </a:spcBef>
            </a:pPr>
            <a:r>
              <a:rPr lang="en-AU" sz="1050" b="1" i="1" kern="0" dirty="0">
                <a:solidFill>
                  <a:srgbClr val="C00000"/>
                </a:solidFill>
                <a:latin typeface="Aptos" panose="020B0004020202020204" pitchFamily="34" charset="0"/>
                <a:cs typeface="Calibri" panose="020F0502020204030204" pitchFamily="34" charset="0"/>
              </a:rPr>
              <a:t>NOTE: </a:t>
            </a:r>
            <a:r>
              <a:rPr lang="en-AU" sz="1050" i="1" kern="0" dirty="0">
                <a:solidFill>
                  <a:srgbClr val="C00000"/>
                </a:solidFill>
                <a:latin typeface="Aptos" panose="020B0004020202020204" pitchFamily="34" charset="0"/>
                <a:cs typeface="Calibri" panose="020F0502020204030204" pitchFamily="34" charset="0"/>
              </a:rPr>
              <a:t>This is only required for users that haven’t previously accessed the system or been imported during a transition from e-Business</a:t>
            </a:r>
          </a:p>
          <a:p>
            <a:pPr>
              <a:spcBef>
                <a:spcPts val="300"/>
              </a:spcBef>
            </a:pPr>
            <a:endParaRPr lang="en-AU" sz="1050" b="1" kern="0" dirty="0">
              <a:latin typeface="Aptos" panose="020B0004020202020204" pitchFamily="34" charset="0"/>
              <a:cs typeface="Calibri" panose="020F0502020204030204" pitchFamily="34" charset="0"/>
            </a:endParaRPr>
          </a:p>
          <a:p>
            <a:pPr>
              <a:spcBef>
                <a:spcPts val="105"/>
              </a:spcBef>
            </a:pPr>
            <a:r>
              <a:rPr lang="en-US" sz="1050" u="sng" kern="0" dirty="0">
                <a:solidFill>
                  <a:srgbClr val="0462C1"/>
                </a:solidFill>
                <a:uFill>
                  <a:solidFill>
                    <a:srgbClr val="0462C1"/>
                  </a:solidFill>
                </a:uFill>
                <a:latin typeface="Aptos" panose="020B0004020202020204" pitchFamily="34" charset="0"/>
                <a:cs typeface="Calibri"/>
                <a:hlinkClick r:id="rId2"/>
              </a:rPr>
              <a:t>Click</a:t>
            </a:r>
            <a:r>
              <a:rPr lang="en-US" sz="1050" u="sng" kern="0" spc="-30" dirty="0">
                <a:solidFill>
                  <a:srgbClr val="0462C1"/>
                </a:solidFill>
                <a:uFill>
                  <a:solidFill>
                    <a:srgbClr val="0462C1"/>
                  </a:solidFill>
                </a:uFill>
                <a:latin typeface="Aptos" panose="020B0004020202020204" pitchFamily="34" charset="0"/>
                <a:cs typeface="Calibri"/>
                <a:hlinkClick r:id="rId2"/>
              </a:rPr>
              <a:t> </a:t>
            </a:r>
            <a:r>
              <a:rPr lang="en-US" sz="1050" u="sng" kern="0" dirty="0">
                <a:solidFill>
                  <a:srgbClr val="0462C1"/>
                </a:solidFill>
                <a:uFill>
                  <a:solidFill>
                    <a:srgbClr val="0462C1"/>
                  </a:solidFill>
                </a:uFill>
                <a:latin typeface="Aptos" panose="020B0004020202020204" pitchFamily="34" charset="0"/>
                <a:cs typeface="Calibri"/>
                <a:hlinkClick r:id="rId2"/>
              </a:rPr>
              <a:t>here</a:t>
            </a:r>
            <a:r>
              <a:rPr lang="en-US" sz="1050" kern="0" spc="-25" dirty="0">
                <a:solidFill>
                  <a:srgbClr val="0462C1"/>
                </a:solidFill>
                <a:latin typeface="Aptos" panose="020B0004020202020204" pitchFamily="34" charset="0"/>
                <a:cs typeface="Calibri"/>
              </a:rPr>
              <a:t> </a:t>
            </a:r>
            <a:r>
              <a:rPr lang="en-US" sz="1050" kern="0" dirty="0">
                <a:latin typeface="Aptos" panose="020B0004020202020204" pitchFamily="34" charset="0"/>
                <a:cs typeface="Calibri"/>
              </a:rPr>
              <a:t>to</a:t>
            </a:r>
            <a:r>
              <a:rPr lang="en-US" sz="1050" kern="0" spc="-30" dirty="0">
                <a:latin typeface="Aptos" panose="020B0004020202020204" pitchFamily="34" charset="0"/>
                <a:cs typeface="Calibri"/>
              </a:rPr>
              <a:t> </a:t>
            </a:r>
            <a:r>
              <a:rPr lang="en-US" sz="1050" kern="0" dirty="0">
                <a:latin typeface="Aptos" panose="020B0004020202020204" pitchFamily="34" charset="0"/>
                <a:cs typeface="Calibri"/>
              </a:rPr>
              <a:t>access</a:t>
            </a:r>
            <a:r>
              <a:rPr lang="en-US" sz="1050" kern="0" spc="-35" dirty="0">
                <a:latin typeface="Aptos" panose="020B0004020202020204" pitchFamily="34" charset="0"/>
                <a:cs typeface="Calibri"/>
              </a:rPr>
              <a:t> </a:t>
            </a:r>
            <a:r>
              <a:rPr lang="en-US" sz="1050" kern="0" spc="-10" dirty="0">
                <a:latin typeface="Aptos" panose="020B0004020202020204" pitchFamily="34" charset="0"/>
                <a:cs typeface="Calibri"/>
              </a:rPr>
              <a:t>AppConnect.</a:t>
            </a:r>
            <a:endParaRPr lang="en-US" sz="1050" kern="0" dirty="0">
              <a:latin typeface="Aptos" panose="020B0004020202020204" pitchFamily="34" charset="0"/>
              <a:cs typeface="Calibri"/>
            </a:endParaRPr>
          </a:p>
        </p:txBody>
      </p:sp>
      <p:sp>
        <p:nvSpPr>
          <p:cNvPr id="2" name="Title 1">
            <a:extLst>
              <a:ext uri="{FF2B5EF4-FFF2-40B4-BE49-F238E27FC236}">
                <a16:creationId xmlns:a16="http://schemas.microsoft.com/office/drawing/2014/main" id="{126C8321-958D-85ED-BB18-77037ABEFCD7}"/>
              </a:ext>
            </a:extLst>
          </p:cNvPr>
          <p:cNvSpPr>
            <a:spLocks noGrp="1"/>
          </p:cNvSpPr>
          <p:nvPr>
            <p:ph type="title"/>
          </p:nvPr>
        </p:nvSpPr>
        <p:spPr>
          <a:xfrm>
            <a:off x="609599" y="474056"/>
            <a:ext cx="9323295" cy="430887"/>
          </a:xfrm>
        </p:spPr>
        <p:txBody>
          <a:bodyPr/>
          <a:lstStyle/>
          <a:p>
            <a:r>
              <a:rPr lang="en-US" sz="2800" dirty="0"/>
              <a:t>New</a:t>
            </a:r>
            <a:r>
              <a:rPr lang="en-US" sz="2800" spc="-35" dirty="0"/>
              <a:t> </a:t>
            </a:r>
            <a:r>
              <a:rPr lang="en-US" sz="2800" dirty="0"/>
              <a:t>User</a:t>
            </a:r>
            <a:r>
              <a:rPr lang="en-US" sz="2800" spc="-40" dirty="0"/>
              <a:t> </a:t>
            </a:r>
            <a:r>
              <a:rPr lang="en-US" sz="2800" spc="-10" dirty="0"/>
              <a:t>Self-Registration</a:t>
            </a:r>
            <a:r>
              <a:rPr lang="en-US" sz="2800" spc="-55" dirty="0"/>
              <a:t> </a:t>
            </a:r>
            <a:r>
              <a:rPr lang="en-US" sz="2800" dirty="0"/>
              <a:t>–</a:t>
            </a:r>
            <a:r>
              <a:rPr lang="en-US" sz="2800" spc="-30" dirty="0"/>
              <a:t> </a:t>
            </a:r>
            <a:r>
              <a:rPr lang="en-US" sz="2800" dirty="0"/>
              <a:t>User</a:t>
            </a:r>
            <a:r>
              <a:rPr lang="en-US" sz="2800" spc="-20" dirty="0"/>
              <a:t> </a:t>
            </a:r>
            <a:r>
              <a:rPr lang="en-US" sz="2800" spc="-10" dirty="0"/>
              <a:t>Verification</a:t>
            </a:r>
            <a:endParaRPr lang="en-AU" sz="2800" dirty="0"/>
          </a:p>
        </p:txBody>
      </p:sp>
      <p:sp>
        <p:nvSpPr>
          <p:cNvPr id="6" name="Content Placeholder 2">
            <a:extLst>
              <a:ext uri="{FF2B5EF4-FFF2-40B4-BE49-F238E27FC236}">
                <a16:creationId xmlns:a16="http://schemas.microsoft.com/office/drawing/2014/main" id="{88046B5D-71E4-C884-C466-E71F2C8EF6F0}"/>
              </a:ext>
            </a:extLst>
          </p:cNvPr>
          <p:cNvSpPr txBox="1">
            <a:spLocks noGrp="1"/>
          </p:cNvSpPr>
          <p:nvPr>
            <p:ph sz="half" idx="2"/>
          </p:nvPr>
        </p:nvSpPr>
        <p:spPr>
          <a:xfrm>
            <a:off x="396527" y="3116062"/>
            <a:ext cx="4794631" cy="3436563"/>
          </a:xfrm>
          <a:prstGeom prst="rect">
            <a:avLst/>
          </a:prstGeom>
          <a:ln w="3175" cap="flat" cmpd="sng" algn="ctr">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lIns="684000" tIns="216000" rIns="72000" bIns="72000">
            <a:noAutofit/>
          </a:bodyPr>
          <a:lstStyle>
            <a:lvl1pPr marL="0">
              <a:defRPr sz="2800" b="0" i="0">
                <a:solidFill>
                  <a:schemeClr val="tx1"/>
                </a:solidFill>
                <a:latin typeface="Verdana"/>
                <a:ea typeface="+mn-ea"/>
                <a:cs typeface="Verdana"/>
              </a:defRPr>
            </a:lvl1pPr>
            <a:lvl2pPr marL="457200">
              <a:defRPr>
                <a:solidFill>
                  <a:schemeClr val="dk1"/>
                </a:solidFill>
                <a:latin typeface="+mn-lt"/>
                <a:ea typeface="+mn-ea"/>
                <a:cs typeface="+mn-cs"/>
              </a:defRPr>
            </a:lvl2pPr>
            <a:lvl3pPr marL="914400">
              <a:defRPr>
                <a:solidFill>
                  <a:schemeClr val="dk1"/>
                </a:solidFill>
                <a:latin typeface="+mn-lt"/>
                <a:ea typeface="+mn-ea"/>
                <a:cs typeface="+mn-cs"/>
              </a:defRPr>
            </a:lvl3pPr>
            <a:lvl4pPr marL="1371600">
              <a:defRPr>
                <a:solidFill>
                  <a:schemeClr val="dk1"/>
                </a:solidFill>
                <a:latin typeface="+mn-lt"/>
                <a:ea typeface="+mn-ea"/>
                <a:cs typeface="+mn-cs"/>
              </a:defRPr>
            </a:lvl4pPr>
            <a:lvl5pPr marL="1828800">
              <a:defRPr>
                <a:solidFill>
                  <a:schemeClr val="dk1"/>
                </a:solidFill>
                <a:latin typeface="+mn-lt"/>
                <a:ea typeface="+mn-ea"/>
                <a:cs typeface="+mn-cs"/>
              </a:defRPr>
            </a:lvl5pPr>
            <a:lvl6pPr marL="2286000">
              <a:defRPr>
                <a:solidFill>
                  <a:schemeClr val="dk1"/>
                </a:solidFill>
                <a:latin typeface="+mn-lt"/>
                <a:ea typeface="+mn-ea"/>
                <a:cs typeface="+mn-cs"/>
              </a:defRPr>
            </a:lvl6pPr>
            <a:lvl7pPr marL="2743200">
              <a:defRPr>
                <a:solidFill>
                  <a:schemeClr val="dk1"/>
                </a:solidFill>
                <a:latin typeface="+mn-lt"/>
                <a:ea typeface="+mn-ea"/>
                <a:cs typeface="+mn-cs"/>
              </a:defRPr>
            </a:lvl7pPr>
            <a:lvl8pPr marL="3200400">
              <a:defRPr>
                <a:solidFill>
                  <a:schemeClr val="dk1"/>
                </a:solidFill>
                <a:latin typeface="+mn-lt"/>
                <a:ea typeface="+mn-ea"/>
                <a:cs typeface="+mn-cs"/>
              </a:defRPr>
            </a:lvl8pPr>
            <a:lvl9pPr marL="3657600">
              <a:defRPr>
                <a:solidFill>
                  <a:schemeClr val="dk1"/>
                </a:solidFill>
                <a:latin typeface="+mn-lt"/>
                <a:ea typeface="+mn-ea"/>
                <a:cs typeface="+mn-cs"/>
              </a:defRPr>
            </a:lvl9pPr>
          </a:lstStyle>
          <a:p>
            <a:pPr>
              <a:spcBef>
                <a:spcPts val="1200"/>
              </a:spcBef>
            </a:pPr>
            <a:r>
              <a:rPr lang="en-AU" sz="1050" b="1" kern="0" noProof="0" dirty="0">
                <a:latin typeface="Aptos" panose="020B0004020202020204" pitchFamily="34" charset="0"/>
                <a:cs typeface="Calibri" panose="020F0502020204030204" pitchFamily="34" charset="0"/>
              </a:rPr>
              <a:t>Conditions of Use Acceptance</a:t>
            </a:r>
          </a:p>
          <a:p>
            <a:pPr>
              <a:lnSpc>
                <a:spcPct val="100000"/>
              </a:lnSpc>
              <a:spcBef>
                <a:spcPts val="105"/>
              </a:spcBef>
            </a:pPr>
            <a:r>
              <a:rPr lang="en-US" sz="1050" b="1" dirty="0">
                <a:latin typeface="Aptos" panose="020B0004020202020204" pitchFamily="34" charset="0"/>
                <a:cs typeface="Calibri"/>
              </a:rPr>
              <a:t>Click</a:t>
            </a:r>
            <a:r>
              <a:rPr lang="en-US" sz="1050" b="1" spc="-30" dirty="0">
                <a:latin typeface="Aptos" panose="020B0004020202020204" pitchFamily="34" charset="0"/>
                <a:cs typeface="Calibri"/>
              </a:rPr>
              <a:t> </a:t>
            </a:r>
            <a:r>
              <a:rPr lang="en-US" sz="1050" dirty="0">
                <a:latin typeface="Aptos" panose="020B0004020202020204" pitchFamily="34" charset="0"/>
                <a:cs typeface="Calibri"/>
              </a:rPr>
              <a:t>the box to accept the “I have read , understood and agree to abide by the</a:t>
            </a:r>
            <a:r>
              <a:rPr lang="en-US" sz="1050" spc="-20" dirty="0">
                <a:latin typeface="Aptos" panose="020B0004020202020204" pitchFamily="34" charset="0"/>
                <a:cs typeface="Calibri"/>
              </a:rPr>
              <a:t> </a:t>
            </a:r>
            <a:r>
              <a:rPr lang="en-US" sz="1050" b="1" dirty="0">
                <a:latin typeface="Aptos" panose="020B0004020202020204" pitchFamily="34" charset="0"/>
                <a:cs typeface="Calibri"/>
              </a:rPr>
              <a:t>Conditions</a:t>
            </a:r>
            <a:r>
              <a:rPr lang="en-US" sz="1050" b="1" spc="-60" dirty="0">
                <a:latin typeface="Aptos" panose="020B0004020202020204" pitchFamily="34" charset="0"/>
                <a:cs typeface="Calibri"/>
              </a:rPr>
              <a:t> </a:t>
            </a:r>
            <a:r>
              <a:rPr lang="en-US" sz="1050" b="1" dirty="0">
                <a:latin typeface="Aptos" panose="020B0004020202020204" pitchFamily="34" charset="0"/>
                <a:cs typeface="Calibri"/>
              </a:rPr>
              <a:t>of</a:t>
            </a:r>
            <a:r>
              <a:rPr lang="en-US" sz="1050" b="1" spc="-40" dirty="0">
                <a:latin typeface="Aptos" panose="020B0004020202020204" pitchFamily="34" charset="0"/>
                <a:cs typeface="Calibri"/>
              </a:rPr>
              <a:t> </a:t>
            </a:r>
            <a:r>
              <a:rPr lang="en-US" sz="1050" b="1" dirty="0">
                <a:latin typeface="Aptos" panose="020B0004020202020204" pitchFamily="34" charset="0"/>
                <a:cs typeface="Calibri"/>
              </a:rPr>
              <a:t>Use</a:t>
            </a:r>
            <a:r>
              <a:rPr lang="en-US" sz="1050" spc="-20" dirty="0">
                <a:latin typeface="Aptos" panose="020B0004020202020204" pitchFamily="34" charset="0"/>
                <a:cs typeface="Calibri"/>
              </a:rPr>
              <a:t>”</a:t>
            </a:r>
          </a:p>
          <a:p>
            <a:pPr>
              <a:lnSpc>
                <a:spcPct val="100000"/>
              </a:lnSpc>
            </a:pPr>
            <a:endParaRPr lang="en-US" sz="1050" kern="0" dirty="0">
              <a:latin typeface="Aptos" panose="020B0004020202020204" pitchFamily="34" charset="0"/>
              <a:cs typeface="Calibri" panose="020F0502020204030204" pitchFamily="34" charset="0"/>
            </a:endParaRPr>
          </a:p>
          <a:p>
            <a:pPr>
              <a:lnSpc>
                <a:spcPct val="100000"/>
              </a:lnSpc>
            </a:pPr>
            <a:r>
              <a:rPr lang="en-US" sz="1050" kern="0" dirty="0">
                <a:latin typeface="Aptos" panose="020B0004020202020204" pitchFamily="34" charset="0"/>
                <a:cs typeface="Calibri" panose="020F0502020204030204" pitchFamily="34" charset="0"/>
              </a:rPr>
              <a:t>Click on the </a:t>
            </a:r>
            <a:r>
              <a:rPr lang="en-US" sz="1050" b="1" kern="0" dirty="0">
                <a:latin typeface="Aptos" panose="020B0004020202020204" pitchFamily="34" charset="0"/>
                <a:cs typeface="Calibri" panose="020F0502020204030204" pitchFamily="34" charset="0"/>
              </a:rPr>
              <a:t>Register </a:t>
            </a:r>
            <a:r>
              <a:rPr lang="en-US" sz="1050" kern="0" dirty="0">
                <a:latin typeface="Aptos" panose="020B0004020202020204" pitchFamily="34" charset="0"/>
                <a:cs typeface="Calibri" panose="020F0502020204030204" pitchFamily="34" charset="0"/>
              </a:rPr>
              <a:t>button. User Verification page is displayed.</a:t>
            </a:r>
          </a:p>
          <a:p>
            <a:pPr>
              <a:lnSpc>
                <a:spcPct val="100000"/>
              </a:lnSpc>
            </a:pPr>
            <a:endParaRPr lang="en-AU" sz="1050" kern="0" dirty="0">
              <a:latin typeface="Aptos" panose="020B0004020202020204" pitchFamily="34" charset="0"/>
              <a:cs typeface="Calibri" panose="020F0502020204030204" pitchFamily="34" charset="0"/>
            </a:endParaRPr>
          </a:p>
          <a:p>
            <a:pPr>
              <a:lnSpc>
                <a:spcPct val="100000"/>
              </a:lnSpc>
            </a:pPr>
            <a:endParaRPr lang="en-AU" sz="1050" kern="0" dirty="0">
              <a:latin typeface="Aptos" panose="020B0004020202020204" pitchFamily="34" charset="0"/>
              <a:cs typeface="Calibri" panose="020F0502020204030204" pitchFamily="34" charset="0"/>
            </a:endParaRPr>
          </a:p>
          <a:p>
            <a:r>
              <a:rPr lang="en-AU" sz="1050" b="1" dirty="0">
                <a:latin typeface="Aptos" panose="020B0004020202020204" pitchFamily="34" charset="0"/>
                <a:cs typeface="Calibri" panose="020F0502020204030204" pitchFamily="34" charset="0"/>
              </a:rPr>
              <a:t>User Verification</a:t>
            </a:r>
          </a:p>
          <a:p>
            <a:pPr>
              <a:lnSpc>
                <a:spcPct val="100000"/>
              </a:lnSpc>
            </a:pPr>
            <a:r>
              <a:rPr lang="en-AU" sz="1050" dirty="0">
                <a:latin typeface="Aptos" panose="020B0004020202020204" pitchFamily="34" charset="0"/>
                <a:cs typeface="Calibri" panose="020F0502020204030204" pitchFamily="34" charset="0"/>
              </a:rPr>
              <a:t>It’s important here to register with your Organisation’s email address, not a personal email address</a:t>
            </a:r>
            <a:endParaRPr lang="en-AU" sz="1050" kern="0" dirty="0">
              <a:latin typeface="Aptos" panose="020B0004020202020204" pitchFamily="34" charset="0"/>
              <a:cs typeface="Calibri" panose="020F0502020204030204" pitchFamily="34" charset="0"/>
            </a:endParaRPr>
          </a:p>
          <a:p>
            <a:pPr>
              <a:lnSpc>
                <a:spcPct val="100000"/>
              </a:lnSpc>
            </a:pPr>
            <a:endParaRPr lang="en-AU" sz="1050" dirty="0">
              <a:latin typeface="Aptos" panose="020B0004020202020204" pitchFamily="34" charset="0"/>
              <a:cs typeface="Calibri" panose="020F0502020204030204" pitchFamily="34" charset="0"/>
            </a:endParaRPr>
          </a:p>
          <a:p>
            <a:pPr>
              <a:spcBef>
                <a:spcPts val="300"/>
              </a:spcBef>
            </a:pPr>
            <a:r>
              <a:rPr lang="en-AU" sz="1050" kern="0" dirty="0">
                <a:latin typeface="Aptos" panose="020B0004020202020204" pitchFamily="34" charset="0"/>
                <a:cs typeface="Calibri" panose="020F0502020204030204" pitchFamily="34" charset="0"/>
              </a:rPr>
              <a:t>Once you’ve entered your email address, click </a:t>
            </a:r>
            <a:r>
              <a:rPr lang="en-AU" sz="1050" b="1" kern="0" dirty="0">
                <a:latin typeface="Aptos" panose="020B0004020202020204" pitchFamily="34" charset="0"/>
                <a:cs typeface="Calibri" panose="020F0502020204030204" pitchFamily="34" charset="0"/>
              </a:rPr>
              <a:t>Verify.</a:t>
            </a:r>
            <a:endParaRPr lang="en-AU" sz="1050" kern="0" dirty="0">
              <a:latin typeface="Aptos" panose="020B0004020202020204" pitchFamily="34" charset="0"/>
              <a:cs typeface="Calibri" panose="020F0502020204030204" pitchFamily="34" charset="0"/>
            </a:endParaRPr>
          </a:p>
          <a:p>
            <a:pPr>
              <a:spcBef>
                <a:spcPts val="300"/>
              </a:spcBef>
            </a:pPr>
            <a:endParaRPr lang="en-AU" sz="1050" b="1" dirty="0">
              <a:latin typeface="Aptos" panose="020B0004020202020204" pitchFamily="34" charset="0"/>
              <a:cs typeface="Calibri" panose="020F0502020204030204" pitchFamily="34" charset="0"/>
            </a:endParaRPr>
          </a:p>
          <a:p>
            <a:pPr>
              <a:spcBef>
                <a:spcPts val="300"/>
              </a:spcBef>
            </a:pPr>
            <a:endParaRPr lang="en-AU" sz="1050" b="1" dirty="0">
              <a:latin typeface="Aptos" panose="020B0004020202020204" pitchFamily="34" charset="0"/>
              <a:cs typeface="Calibri" panose="020F0502020204030204" pitchFamily="34" charset="0"/>
            </a:endParaRPr>
          </a:p>
          <a:p>
            <a:pPr>
              <a:spcBef>
                <a:spcPts val="300"/>
              </a:spcBef>
            </a:pPr>
            <a:r>
              <a:rPr lang="en-AU" sz="1050" b="1" dirty="0">
                <a:latin typeface="Aptos" panose="020B0004020202020204" pitchFamily="34" charset="0"/>
                <a:cs typeface="Calibri" panose="020F0502020204030204" pitchFamily="34" charset="0"/>
              </a:rPr>
              <a:t>Complete Verification</a:t>
            </a:r>
          </a:p>
          <a:p>
            <a:pPr>
              <a:spcBef>
                <a:spcPts val="300"/>
              </a:spcBef>
            </a:pPr>
            <a:r>
              <a:rPr lang="en-AU" sz="1050" kern="0" dirty="0">
                <a:latin typeface="Aptos" panose="020B0004020202020204" pitchFamily="34" charset="0"/>
                <a:cs typeface="Calibri" panose="020F0502020204030204" pitchFamily="34" charset="0"/>
              </a:rPr>
              <a:t>Click</a:t>
            </a:r>
            <a:r>
              <a:rPr lang="en-AU" sz="1050" b="1" kern="0" dirty="0">
                <a:latin typeface="Aptos" panose="020B0004020202020204" pitchFamily="34" charset="0"/>
                <a:cs typeface="Calibri" panose="020F0502020204030204" pitchFamily="34" charset="0"/>
              </a:rPr>
              <a:t> OK</a:t>
            </a:r>
            <a:r>
              <a:rPr lang="en-AU" sz="1050" kern="0" dirty="0">
                <a:latin typeface="Aptos" panose="020B0004020202020204" pitchFamily="34" charset="0"/>
                <a:cs typeface="Calibri" panose="020F0502020204030204" pitchFamily="34" charset="0"/>
              </a:rPr>
              <a:t> and </a:t>
            </a:r>
            <a:r>
              <a:rPr lang="en-US" sz="1050" kern="0" dirty="0">
                <a:latin typeface="Aptos" panose="020B0004020202020204" pitchFamily="34" charset="0"/>
                <a:cs typeface="Calibri" panose="020F0502020204030204" pitchFamily="34" charset="0"/>
              </a:rPr>
              <a:t>AppConnect will send an email to validate the email address. Check your email inbox for instructions.</a:t>
            </a:r>
          </a:p>
          <a:p>
            <a:pPr>
              <a:spcBef>
                <a:spcPts val="300"/>
              </a:spcBef>
            </a:pPr>
            <a:endParaRPr lang="en-AU" sz="1050" b="1" kern="0" dirty="0">
              <a:latin typeface="Aptos" panose="020B0004020202020204" pitchFamily="34" charset="0"/>
              <a:cs typeface="Calibri" panose="020F0502020204030204" pitchFamily="34" charset="0"/>
            </a:endParaRPr>
          </a:p>
        </p:txBody>
      </p:sp>
      <p:pic>
        <p:nvPicPr>
          <p:cNvPr id="10" name="object 6">
            <a:extLst>
              <a:ext uri="{FF2B5EF4-FFF2-40B4-BE49-F238E27FC236}">
                <a16:creationId xmlns:a16="http://schemas.microsoft.com/office/drawing/2014/main" id="{6AB2DB98-C6D3-ED1F-3D75-10418F6FFBDB}"/>
              </a:ext>
            </a:extLst>
          </p:cNvPr>
          <p:cNvPicPr/>
          <p:nvPr/>
        </p:nvPicPr>
        <p:blipFill>
          <a:blip r:embed="rId3" cstate="print"/>
          <a:stretch>
            <a:fillRect/>
          </a:stretch>
        </p:blipFill>
        <p:spPr>
          <a:xfrm>
            <a:off x="5767515" y="1581639"/>
            <a:ext cx="4007608" cy="1979864"/>
          </a:xfrm>
          <a:prstGeom prst="rect">
            <a:avLst/>
          </a:prstGeom>
          <a:ln>
            <a:solidFill>
              <a:srgbClr val="4F81BD"/>
            </a:solidFill>
          </a:ln>
          <a:effectLst>
            <a:outerShdw blurRad="50800" dist="38100" dir="2700000" algn="tl" rotWithShape="0">
              <a:prstClr val="black">
                <a:alpha val="40000"/>
              </a:prstClr>
            </a:outerShdw>
          </a:effectLst>
        </p:spPr>
      </p:pic>
      <p:pic>
        <p:nvPicPr>
          <p:cNvPr id="12" name="object 40">
            <a:extLst>
              <a:ext uri="{FF2B5EF4-FFF2-40B4-BE49-F238E27FC236}">
                <a16:creationId xmlns:a16="http://schemas.microsoft.com/office/drawing/2014/main" id="{E29B4F47-FA4F-3DB9-79DE-B301385D4A8F}"/>
              </a:ext>
            </a:extLst>
          </p:cNvPr>
          <p:cNvPicPr/>
          <p:nvPr/>
        </p:nvPicPr>
        <p:blipFill>
          <a:blip r:embed="rId4" cstate="print"/>
          <a:stretch>
            <a:fillRect/>
          </a:stretch>
        </p:blipFill>
        <p:spPr>
          <a:xfrm>
            <a:off x="7076949" y="5336026"/>
            <a:ext cx="4780161" cy="1222419"/>
          </a:xfrm>
          <a:prstGeom prst="rect">
            <a:avLst/>
          </a:prstGeom>
          <a:ln>
            <a:solidFill>
              <a:schemeClr val="accent3"/>
            </a:solidFill>
          </a:ln>
          <a:effectLst>
            <a:outerShdw blurRad="50800" dist="38100" dir="2700000" algn="tl" rotWithShape="0">
              <a:prstClr val="black">
                <a:alpha val="40000"/>
              </a:prstClr>
            </a:outerShdw>
          </a:effectLst>
        </p:spPr>
      </p:pic>
      <p:pic>
        <p:nvPicPr>
          <p:cNvPr id="14" name="Graphic 13" descr="Badge 3 with solid fill">
            <a:extLst>
              <a:ext uri="{FF2B5EF4-FFF2-40B4-BE49-F238E27FC236}">
                <a16:creationId xmlns:a16="http://schemas.microsoft.com/office/drawing/2014/main" id="{28D74E42-53E5-42E9-FD1C-88029E4117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3903" y="5722770"/>
            <a:ext cx="540000" cy="540000"/>
          </a:xfrm>
          <a:prstGeom prst="rect">
            <a:avLst/>
          </a:prstGeom>
        </p:spPr>
      </p:pic>
      <p:pic>
        <p:nvPicPr>
          <p:cNvPr id="16" name="Graphic 15" descr="Badge with solid fill">
            <a:extLst>
              <a:ext uri="{FF2B5EF4-FFF2-40B4-BE49-F238E27FC236}">
                <a16:creationId xmlns:a16="http://schemas.microsoft.com/office/drawing/2014/main" id="{9CB5F1E3-56A6-1409-F461-639627AF06D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3903" y="4445595"/>
            <a:ext cx="540000" cy="540000"/>
          </a:xfrm>
          <a:prstGeom prst="rect">
            <a:avLst/>
          </a:prstGeom>
        </p:spPr>
      </p:pic>
      <p:pic>
        <p:nvPicPr>
          <p:cNvPr id="18" name="Graphic 17" descr="Badge 1 with solid fill">
            <a:extLst>
              <a:ext uri="{FF2B5EF4-FFF2-40B4-BE49-F238E27FC236}">
                <a16:creationId xmlns:a16="http://schemas.microsoft.com/office/drawing/2014/main" id="{BB42B9D6-3301-5377-6BD5-57902B2F86A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54962" y="3325987"/>
            <a:ext cx="540000" cy="540000"/>
          </a:xfrm>
          <a:prstGeom prst="rect">
            <a:avLst/>
          </a:prstGeom>
        </p:spPr>
      </p:pic>
      <p:pic>
        <p:nvPicPr>
          <p:cNvPr id="20" name="Graphic 19" descr="Play with solid fill">
            <a:extLst>
              <a:ext uri="{FF2B5EF4-FFF2-40B4-BE49-F238E27FC236}">
                <a16:creationId xmlns:a16="http://schemas.microsoft.com/office/drawing/2014/main" id="{DEC04641-573F-D05A-5DBF-5C2CA02CB78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32387" y="1623679"/>
            <a:ext cx="540000" cy="540000"/>
          </a:xfrm>
          <a:prstGeom prst="rect">
            <a:avLst/>
          </a:prstGeom>
        </p:spPr>
      </p:pic>
      <p:pic>
        <p:nvPicPr>
          <p:cNvPr id="8" name="object 4">
            <a:extLst>
              <a:ext uri="{FF2B5EF4-FFF2-40B4-BE49-F238E27FC236}">
                <a16:creationId xmlns:a16="http://schemas.microsoft.com/office/drawing/2014/main" id="{71881A85-6CCB-39CB-3E05-91A96F72996E}"/>
              </a:ext>
            </a:extLst>
          </p:cNvPr>
          <p:cNvPicPr>
            <a:picLocks noGrp="1"/>
          </p:cNvPicPr>
          <p:nvPr>
            <p:ph sz="half" idx="3"/>
          </p:nvPr>
        </p:nvPicPr>
        <p:blipFill>
          <a:blip r:embed="rId9" cstate="print"/>
          <a:stretch>
            <a:fillRect/>
          </a:stretch>
        </p:blipFill>
        <p:spPr>
          <a:xfrm>
            <a:off x="6559679" y="3627280"/>
            <a:ext cx="4999036" cy="1583304"/>
          </a:xfrm>
          <a:prstGeom prst="rect">
            <a:avLst/>
          </a:prstGeom>
          <a:ln>
            <a:solidFill>
              <a:srgbClr val="8064A2"/>
            </a:solidFill>
          </a:ln>
          <a:effectLst>
            <a:outerShdw blurRad="50800" dist="38100" dir="2700000" algn="tl" rotWithShape="0">
              <a:prstClr val="black">
                <a:alpha val="40000"/>
              </a:prstClr>
            </a:outerShdw>
          </a:effectLst>
        </p:spPr>
      </p:pic>
      <p:pic>
        <p:nvPicPr>
          <p:cNvPr id="22" name="Graphic 21" descr="Badge 1 with solid fill">
            <a:extLst>
              <a:ext uri="{FF2B5EF4-FFF2-40B4-BE49-F238E27FC236}">
                <a16:creationId xmlns:a16="http://schemas.microsoft.com/office/drawing/2014/main" id="{68F37B08-B1DC-6D81-4455-2D569E479AD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20193" y="1533679"/>
            <a:ext cx="360000" cy="360000"/>
          </a:xfrm>
          <a:prstGeom prst="rect">
            <a:avLst/>
          </a:prstGeom>
        </p:spPr>
      </p:pic>
      <p:pic>
        <p:nvPicPr>
          <p:cNvPr id="24" name="Graphic 23" descr="Badge with solid fill">
            <a:extLst>
              <a:ext uri="{FF2B5EF4-FFF2-40B4-BE49-F238E27FC236}">
                <a16:creationId xmlns:a16="http://schemas.microsoft.com/office/drawing/2014/main" id="{BDE3481A-467B-03CA-30C2-FE01D113C4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18840" y="3633999"/>
            <a:ext cx="360000" cy="360000"/>
          </a:xfrm>
          <a:prstGeom prst="rect">
            <a:avLst/>
          </a:prstGeom>
        </p:spPr>
      </p:pic>
      <p:pic>
        <p:nvPicPr>
          <p:cNvPr id="26" name="Graphic 25" descr="Badge 3 with solid fill">
            <a:extLst>
              <a:ext uri="{FF2B5EF4-FFF2-40B4-BE49-F238E27FC236}">
                <a16:creationId xmlns:a16="http://schemas.microsoft.com/office/drawing/2014/main" id="{EE2F541B-053F-42C2-BE2C-059AD633860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09686" y="5336026"/>
            <a:ext cx="360000" cy="360000"/>
          </a:xfrm>
          <a:prstGeom prst="rect">
            <a:avLst/>
          </a:prstGeom>
        </p:spPr>
      </p:pic>
      <p:sp>
        <p:nvSpPr>
          <p:cNvPr id="5" name="Rectangle 4">
            <a:extLst>
              <a:ext uri="{FF2B5EF4-FFF2-40B4-BE49-F238E27FC236}">
                <a16:creationId xmlns:a16="http://schemas.microsoft.com/office/drawing/2014/main" id="{4D0DC026-770F-DC5A-1A3F-F341D4591076}"/>
              </a:ext>
            </a:extLst>
          </p:cNvPr>
          <p:cNvSpPr/>
          <p:nvPr/>
        </p:nvSpPr>
        <p:spPr>
          <a:xfrm>
            <a:off x="6683494" y="3078954"/>
            <a:ext cx="723848" cy="33018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04D4E9C-F424-9407-781A-80BE73F9177E}"/>
              </a:ext>
            </a:extLst>
          </p:cNvPr>
          <p:cNvSpPr/>
          <p:nvPr/>
        </p:nvSpPr>
        <p:spPr>
          <a:xfrm>
            <a:off x="7076949" y="4943475"/>
            <a:ext cx="473201" cy="2317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7FB1DFF1-EE75-6B8B-889A-1F6631B75E92}"/>
              </a:ext>
            </a:extLst>
          </p:cNvPr>
          <p:cNvSpPr/>
          <p:nvPr/>
        </p:nvSpPr>
        <p:spPr>
          <a:xfrm>
            <a:off x="7105650" y="6146882"/>
            <a:ext cx="444500" cy="3445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0936980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1FCAEE43E620419412B3105E730CE0" ma:contentTypeVersion="20" ma:contentTypeDescription="Create a new document." ma:contentTypeScope="" ma:versionID="72f1af3b21fa939a6fc84cdaebd13f9a">
  <xsd:schema xmlns:xsd="http://www.w3.org/2001/XMLSchema" xmlns:xs="http://www.w3.org/2001/XMLSchema" xmlns:p="http://schemas.microsoft.com/office/2006/metadata/properties" xmlns:ns2="cd1c08de-fa22-4208-89dd-e7fbcd955bb6" xmlns:ns3="6057d63c-da72-4277-9656-7cde8847859d" xmlns:ns4="5ce0f2b5-5be5-4508-bce9-d7011ece0659" targetNamespace="http://schemas.microsoft.com/office/2006/metadata/properties" ma:root="true" ma:fieldsID="a5ab0f6c91887e113f31487a01372d58" ns2:_="" ns3:_="" ns4:_="">
    <xsd:import namespace="cd1c08de-fa22-4208-89dd-e7fbcd955bb6"/>
    <xsd:import namespace="6057d63c-da72-4277-9656-7cde8847859d"/>
    <xsd:import namespace="5ce0f2b5-5be5-4508-bce9-d7011ece065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Owner" minOccurs="0"/>
                <xsd:element ref="ns2:WorkType"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1c08de-fa22-4208-89dd-e7fbcd955b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Owner" ma:index="20"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WorkType" ma:index="21" nillable="true" ma:displayName="Work Type" ma:format="Dropdown" ma:internalName="WorkType">
      <xsd:simpleType>
        <xsd:restriction base="dms:Choice">
          <xsd:enumeration value="Planning"/>
          <xsd:enumeration value="Implementation"/>
          <xsd:enumeration value="Adoption"/>
          <xsd:enumeration value="Transition"/>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57d63c-da72-4277-9656-7cde8847859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e0f2b5-5be5-4508-bce9-d7011ece065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4365eed-e18e-430b-bb10-6dcb4675b073}" ma:internalName="TaxCatchAll" ma:showField="CatchAllData" ma:web="6057d63c-da72-4277-9656-7cde884785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WorkType xmlns="cd1c08de-fa22-4208-89dd-e7fbcd955bb6" xsi:nil="true"/>
    <Owner xmlns="cd1c08de-fa22-4208-89dd-e7fbcd955bb6">
      <UserInfo>
        <DisplayName/>
        <AccountId xsi:nil="true"/>
        <AccountType/>
      </UserInfo>
    </Owner>
    <TaxCatchAll xmlns="5ce0f2b5-5be5-4508-bce9-d7011ece0659" xsi:nil="true"/>
    <lcf76f155ced4ddcb4097134ff3c332f xmlns="cd1c08de-fa22-4208-89dd-e7fbcd955bb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0BC60FE-C608-467B-8D3E-C546CCD32A3E}">
  <ds:schemaRefs>
    <ds:schemaRef ds:uri="http://schemas.microsoft.com/sharepoint/v3/contenttype/forms"/>
  </ds:schemaRefs>
</ds:datastoreItem>
</file>

<file path=customXml/itemProps2.xml><?xml version="1.0" encoding="utf-8"?>
<ds:datastoreItem xmlns:ds="http://schemas.openxmlformats.org/officeDocument/2006/customXml" ds:itemID="{02D2C65D-A5C6-44A5-BCF9-B4BBE7174D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1c08de-fa22-4208-89dd-e7fbcd955bb6"/>
    <ds:schemaRef ds:uri="6057d63c-da72-4277-9656-7cde8847859d"/>
    <ds:schemaRef ds:uri="5ce0f2b5-5be5-4508-bce9-d7011ece06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E07B05-7F34-426E-BBC5-8FB3793F5329}">
  <ds:schemaRefs>
    <ds:schemaRef ds:uri="http://schemas.openxmlformats.org/package/2006/metadata/core-properties"/>
    <ds:schemaRef ds:uri="6057d63c-da72-4277-9656-7cde8847859d"/>
    <ds:schemaRef ds:uri="5ce0f2b5-5be5-4508-bce9-d7011ece0659"/>
    <ds:schemaRef ds:uri="http://www.w3.org/XML/1998/namespace"/>
    <ds:schemaRef ds:uri="http://purl.org/dc/terms/"/>
    <ds:schemaRef ds:uri="http://schemas.microsoft.com/office/2006/metadata/properties"/>
    <ds:schemaRef ds:uri="http://schemas.microsoft.com/office/2006/documentManagement/types"/>
    <ds:schemaRef ds:uri="http://purl.org/dc/dcmitype/"/>
    <ds:schemaRef ds:uri="http://purl.org/dc/elements/1.1/"/>
    <ds:schemaRef ds:uri="http://schemas.microsoft.com/office/infopath/2007/PartnerControls"/>
    <ds:schemaRef ds:uri="cd1c08de-fa22-4208-89dd-e7fbcd955bb6"/>
  </ds:schemaRefs>
</ds:datastoreItem>
</file>

<file path=docProps/app.xml><?xml version="1.0" encoding="utf-8"?>
<Properties xmlns="http://schemas.openxmlformats.org/officeDocument/2006/extended-properties" xmlns:vt="http://schemas.openxmlformats.org/officeDocument/2006/docPropsVTypes">
  <TotalTime>7611</TotalTime>
  <Words>643</Words>
  <Application>Microsoft Office PowerPoint</Application>
  <PresentationFormat>Widescreen</PresentationFormat>
  <Paragraphs>63</Paragraphs>
  <Slides>5</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vt:i4>
      </vt:variant>
    </vt:vector>
  </HeadingPairs>
  <TitlesOfParts>
    <vt:vector size="13" baseType="lpstr">
      <vt:lpstr>Aptos</vt:lpstr>
      <vt:lpstr>Aptos Display</vt:lpstr>
      <vt:lpstr>Arial</vt:lpstr>
      <vt:lpstr>Arial Black</vt:lpstr>
      <vt:lpstr>Calibri</vt:lpstr>
      <vt:lpstr>Verdana</vt:lpstr>
      <vt:lpstr>1_Office Theme</vt:lpstr>
      <vt:lpstr>2_Office Theme</vt:lpstr>
      <vt:lpstr>L17 Family Access Portal via AppConnect</vt:lpstr>
      <vt:lpstr>Introduction &amp; Background</vt:lpstr>
      <vt:lpstr>Option 1: Direct Login to the L17 FV Portal</vt:lpstr>
      <vt:lpstr>Option 2: Sign in via the AppConnect Portal</vt:lpstr>
      <vt:lpstr>New User Self-Registration – User Verification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Kringas (DFFH)</dc:creator>
  <cp:lastModifiedBy>Maria Tsekouras (DFFH)</cp:lastModifiedBy>
  <cp:revision>3</cp:revision>
  <dcterms:created xsi:type="dcterms:W3CDTF">2026-06-25T23:25:13Z</dcterms:created>
  <dcterms:modified xsi:type="dcterms:W3CDTF">2026-08-07T01:35:23Z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e64453-338c-4f93-8a4d-0039a0a41f2a_Enabled">
    <vt:lpwstr>true</vt:lpwstr>
  </property>
  <property fmtid="{D5CDD505-2E9C-101B-9397-08002B2CF9AE}" pid="3" name="MSIP_Label_43e64453-338c-4f93-8a4d-0039a0a41f2a_SetDate">
    <vt:lpwstr>2026-06-26T01:38:28Z</vt:lpwstr>
  </property>
  <property fmtid="{D5CDD505-2E9C-101B-9397-08002B2CF9AE}" pid="4" name="MSIP_Label_43e64453-338c-4f93-8a4d-0039a0a41f2a_Method">
    <vt:lpwstr>Privileged</vt:lpwstr>
  </property>
  <property fmtid="{D5CDD505-2E9C-101B-9397-08002B2CF9AE}" pid="5" name="MSIP_Label_43e64453-338c-4f93-8a4d-0039a0a41f2a_Name">
    <vt:lpwstr>43e64453-338c-4f93-8a4d-0039a0a41f2a</vt:lpwstr>
  </property>
  <property fmtid="{D5CDD505-2E9C-101B-9397-08002B2CF9AE}" pid="6" name="MSIP_Label_43e64453-338c-4f93-8a4d-0039a0a41f2a_SiteId">
    <vt:lpwstr>c0e0601f-0fac-449c-9c88-a104c4eb9f28</vt:lpwstr>
  </property>
  <property fmtid="{D5CDD505-2E9C-101B-9397-08002B2CF9AE}" pid="7" name="MSIP_Label_43e64453-338c-4f93-8a4d-0039a0a41f2a_ActionId">
    <vt:lpwstr>7296f2cd-3cd5-4457-92c7-55c8d47e8d70</vt:lpwstr>
  </property>
  <property fmtid="{D5CDD505-2E9C-101B-9397-08002B2CF9AE}" pid="8" name="MSIP_Label_43e64453-338c-4f93-8a4d-0039a0a41f2a_ContentBits">
    <vt:lpwstr>2</vt:lpwstr>
  </property>
  <property fmtid="{D5CDD505-2E9C-101B-9397-08002B2CF9AE}" pid="9" name="MSIP_Label_43e64453-338c-4f93-8a4d-0039a0a41f2a_Tag">
    <vt:lpwstr>10, 0, 1, 1</vt:lpwstr>
  </property>
  <property fmtid="{D5CDD505-2E9C-101B-9397-08002B2CF9AE}" pid="10" name="ClassificationContentMarkingFooterLocations">
    <vt:lpwstr>Office Theme:8</vt:lpwstr>
  </property>
  <property fmtid="{D5CDD505-2E9C-101B-9397-08002B2CF9AE}" pid="11" name="ClassificationContentMarkingFooterText">
    <vt:lpwstr>OFFICIAL</vt:lpwstr>
  </property>
  <property fmtid="{D5CDD505-2E9C-101B-9397-08002B2CF9AE}" pid="12" name="ContentTypeId">
    <vt:lpwstr>0x010100CF1FCAEE43E620419412B3105E730CE0</vt:lpwstr>
  </property>
  <property fmtid="{D5CDD505-2E9C-101B-9397-08002B2CF9AE}" pid="13" name="MediaServiceImageTags">
    <vt:lpwstr/>
  </property>
</Properties>
</file>