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3">
  <p:sldMasterIdLst>
    <p:sldMasterId id="2147483648" r:id="rId4"/>
  </p:sldMasterIdLst>
  <p:notesMasterIdLst>
    <p:notesMasterId r:id="rId22"/>
  </p:notesMasterIdLst>
  <p:sldIdLst>
    <p:sldId id="279" r:id="rId5"/>
    <p:sldId id="269" r:id="rId6"/>
    <p:sldId id="270" r:id="rId7"/>
    <p:sldId id="268" r:id="rId8"/>
    <p:sldId id="281" r:id="rId9"/>
    <p:sldId id="282" r:id="rId10"/>
    <p:sldId id="283" r:id="rId11"/>
    <p:sldId id="278" r:id="rId12"/>
    <p:sldId id="284" r:id="rId13"/>
    <p:sldId id="285" r:id="rId14"/>
    <p:sldId id="286" r:id="rId15"/>
    <p:sldId id="266" r:id="rId16"/>
    <p:sldId id="287" r:id="rId17"/>
    <p:sldId id="271" r:id="rId18"/>
    <p:sldId id="272" r:id="rId19"/>
    <p:sldId id="274" r:id="rId20"/>
    <p:sldId id="277" r:id="rId21"/>
  </p:sldIdLst>
  <p:sldSz cx="12192000" cy="6858000"/>
  <p:notesSz cx="6858000" cy="9144000"/>
  <p:defaultTextStyle>
    <a:defPPr>
      <a:defRPr lang="en-AU"/>
    </a:defPPr>
    <a:lvl1pPr algn="l" defTabSz="609585"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609585" algn="l" defTabSz="609585"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1219170" algn="l" defTabSz="609585"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828754" algn="l" defTabSz="609585"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2438339" algn="l" defTabSz="609585"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3047924" algn="l" defTabSz="1219170" rtl="0" eaLnBrk="1" latinLnBrk="0" hangingPunct="1">
      <a:defRPr kern="1200">
        <a:solidFill>
          <a:schemeClr val="tx1"/>
        </a:solidFill>
        <a:latin typeface="Arial" charset="0"/>
        <a:ea typeface="ＭＳ Ｐゴシック" pitchFamily="34" charset="-128"/>
        <a:cs typeface="+mn-cs"/>
      </a:defRPr>
    </a:lvl6pPr>
    <a:lvl7pPr marL="3657509" algn="l" defTabSz="1219170" rtl="0" eaLnBrk="1" latinLnBrk="0" hangingPunct="1">
      <a:defRPr kern="1200">
        <a:solidFill>
          <a:schemeClr val="tx1"/>
        </a:solidFill>
        <a:latin typeface="Arial" charset="0"/>
        <a:ea typeface="ＭＳ Ｐゴシック" pitchFamily="34" charset="-128"/>
        <a:cs typeface="+mn-cs"/>
      </a:defRPr>
    </a:lvl7pPr>
    <a:lvl8pPr marL="4267093" algn="l" defTabSz="1219170" rtl="0" eaLnBrk="1" latinLnBrk="0" hangingPunct="1">
      <a:defRPr kern="1200">
        <a:solidFill>
          <a:schemeClr val="tx1"/>
        </a:solidFill>
        <a:latin typeface="Arial" charset="0"/>
        <a:ea typeface="ＭＳ Ｐゴシック" pitchFamily="34" charset="-128"/>
        <a:cs typeface="+mn-cs"/>
      </a:defRPr>
    </a:lvl8pPr>
    <a:lvl9pPr marL="4876678" algn="l" defTabSz="1219170" rtl="0" eaLnBrk="1" latinLnBrk="0" hangingPunct="1">
      <a:defRPr kern="1200">
        <a:solidFill>
          <a:schemeClr val="tx1"/>
        </a:solidFill>
        <a:latin typeface="Arial" charset="0"/>
        <a:ea typeface="ＭＳ Ｐゴシック" pitchFamily="34" charset="-128"/>
        <a:cs typeface="+mn-cs"/>
      </a:defRPr>
    </a:lvl9pPr>
  </p:defaultTextStyle>
  <p:extLst>
    <p:ext uri="{521415D9-36F7-43E2-AB2F-B90AF26B5E84}">
      <p14:sectionLst xmlns:p14="http://schemas.microsoft.com/office/powerpoint/2010/main">
        <p14:section name="Default Section" id="{AF0BF998-F410-4F6E-BA13-4442D9729E05}">
          <p14:sldIdLst>
            <p14:sldId id="279"/>
            <p14:sldId id="269"/>
            <p14:sldId id="270"/>
            <p14:sldId id="268"/>
            <p14:sldId id="281"/>
            <p14:sldId id="282"/>
            <p14:sldId id="283"/>
            <p14:sldId id="278"/>
            <p14:sldId id="284"/>
            <p14:sldId id="285"/>
            <p14:sldId id="286"/>
            <p14:sldId id="266"/>
            <p14:sldId id="287"/>
            <p14:sldId id="271"/>
            <p14:sldId id="272"/>
            <p14:sldId id="274"/>
            <p14:sldId id="27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80B6414-5E1F-FB1F-C23F-FB91F89A4BDC}" name="Maria Tsekouras (DFFH)" initials="M(" userId="S::maria.tsekouras@dffh.vic.gov.au::abd5e100-cf1d-4703-8290-e2e5cbc4dfff" providerId="AD"/>
  <p188:author id="{97E6F741-1BA9-D8D6-6439-7AA1C2045F2D}" name="Darren Freak (DFFH)" initials="D(" userId="S::darren.freak@dffh.vic.gov.au::b011b05d-c5b1-4852-8ab6-d6651e3f9bd3" providerId="AD"/>
  <p188:author id="{C838397A-895B-16C8-928E-11D239C0904F}" name="Nenah Myriskos (DFFH)" initials="N(" userId="S::nenah.myriskos@dffh.vic.gov.au::b09ce297-4e11-4986-8038-ecbbc10bce4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87189D"/>
    <a:srgbClr val="201547"/>
    <a:srgbClr val="53565A"/>
    <a:srgbClr val="D50032"/>
    <a:srgbClr val="007B4B"/>
    <a:srgbClr val="DA372E"/>
    <a:srgbClr val="008950"/>
    <a:srgbClr val="80808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460"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CD4B3EAE-599F-4337-95D0-2917641C3D63}" type="datetimeFigureOut">
              <a:rPr lang="en-AU"/>
              <a:pPr>
                <a:defRPr/>
              </a:pPr>
              <a:t>16/07/2025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66296A8-20EE-44BB-B7CD-DB4AE54BF570}" type="slidenum">
              <a:rPr lang="en-AU" altLang="en-US"/>
              <a:pPr/>
              <a:t>‹#›</a:t>
            </a:fld>
            <a:endParaRPr lang="en-AU" altLang="en-US"/>
          </a:p>
        </p:txBody>
      </p:sp>
    </p:spTree>
    <p:extLst>
      <p:ext uri="{BB962C8B-B14F-4D97-AF65-F5344CB8AC3E}">
        <p14:creationId xmlns:p14="http://schemas.microsoft.com/office/powerpoint/2010/main" val="3386098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mn-lt"/>
        <a:ea typeface="+mn-ea"/>
        <a:cs typeface="+mn-cs"/>
      </a:defRPr>
    </a:lvl1pPr>
    <a:lvl2pPr marL="609585" algn="l" rtl="0" eaLnBrk="0" fontAlgn="base" hangingPunct="0">
      <a:spcBef>
        <a:spcPct val="30000"/>
      </a:spcBef>
      <a:spcAft>
        <a:spcPct val="0"/>
      </a:spcAft>
      <a:defRPr sz="1600" kern="1200">
        <a:solidFill>
          <a:schemeClr val="tx1"/>
        </a:solidFill>
        <a:latin typeface="+mn-lt"/>
        <a:ea typeface="+mn-ea"/>
        <a:cs typeface="+mn-cs"/>
      </a:defRPr>
    </a:lvl2pPr>
    <a:lvl3pPr marL="1219170" algn="l" rtl="0" eaLnBrk="0" fontAlgn="base" hangingPunct="0">
      <a:spcBef>
        <a:spcPct val="30000"/>
      </a:spcBef>
      <a:spcAft>
        <a:spcPct val="0"/>
      </a:spcAft>
      <a:defRPr sz="1600" kern="1200">
        <a:solidFill>
          <a:schemeClr val="tx1"/>
        </a:solidFill>
        <a:latin typeface="+mn-lt"/>
        <a:ea typeface="+mn-ea"/>
        <a:cs typeface="+mn-cs"/>
      </a:defRPr>
    </a:lvl3pPr>
    <a:lvl4pPr marL="1828754" algn="l" rtl="0" eaLnBrk="0" fontAlgn="base" hangingPunct="0">
      <a:spcBef>
        <a:spcPct val="30000"/>
      </a:spcBef>
      <a:spcAft>
        <a:spcPct val="0"/>
      </a:spcAft>
      <a:defRPr sz="1600" kern="1200">
        <a:solidFill>
          <a:schemeClr val="tx1"/>
        </a:solidFill>
        <a:latin typeface="+mn-lt"/>
        <a:ea typeface="+mn-ea"/>
        <a:cs typeface="+mn-cs"/>
      </a:defRPr>
    </a:lvl4pPr>
    <a:lvl5pPr marL="2438339" algn="l" rtl="0" eaLnBrk="0" fontAlgn="base" hangingPunct="0">
      <a:spcBef>
        <a:spcPct val="30000"/>
      </a:spcBef>
      <a:spcAft>
        <a:spcPct val="0"/>
      </a:spcAft>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Agenda (SLIDE 2)</a:t>
            </a:r>
          </a:p>
          <a:p>
            <a:r>
              <a:rPr lang="en-AU" sz="1200" kern="1200">
                <a:solidFill>
                  <a:schemeClr val="tx1"/>
                </a:solidFill>
                <a:effectLst/>
                <a:latin typeface="+mn-lt"/>
                <a:ea typeface="+mn-ea"/>
                <a:cs typeface="+mn-cs"/>
              </a:rPr>
              <a:t>Explain the Agenda for the session, with break times.</a:t>
            </a:r>
          </a:p>
        </p:txBody>
      </p:sp>
      <p:sp>
        <p:nvSpPr>
          <p:cNvPr id="4" name="Slide Number Placeholder 3"/>
          <p:cNvSpPr>
            <a:spLocks noGrp="1"/>
          </p:cNvSpPr>
          <p:nvPr>
            <p:ph type="sldNum" sz="quarter" idx="10"/>
          </p:nvPr>
        </p:nvSpPr>
        <p:spPr/>
        <p:txBody>
          <a:bodyPr/>
          <a:lstStyle/>
          <a:p>
            <a:fld id="{4533C25C-A4BF-434B-A80A-83084A833EFC}" type="slidenum">
              <a:rPr lang="en-AU" smtClean="0"/>
              <a:t>2</a:t>
            </a:fld>
            <a:endParaRPr lang="en-AU"/>
          </a:p>
        </p:txBody>
      </p:sp>
    </p:spTree>
    <p:extLst>
      <p:ext uri="{BB962C8B-B14F-4D97-AF65-F5344CB8AC3E}">
        <p14:creationId xmlns:p14="http://schemas.microsoft.com/office/powerpoint/2010/main" val="3755476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Capabilities (SLIDE 11)</a:t>
            </a:r>
          </a:p>
          <a:p>
            <a:r>
              <a:rPr lang="en-AU" sz="1200" kern="1200">
                <a:solidFill>
                  <a:schemeClr val="tx1"/>
                </a:solidFill>
                <a:effectLst/>
                <a:latin typeface="+mn-lt"/>
                <a:ea typeface="+mn-ea"/>
                <a:cs typeface="+mn-cs"/>
              </a:rPr>
              <a:t>Use the PowerPoint slide to explain that:</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each stream has five (5) capabilities</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these show indicative behaviours required for a Board member</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there are 20 capabilities in total for the whole of the Board</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there are additional capabilities for the Office Bearers: the Chair, Treasurer and Secretary.</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11</a:t>
            </a:fld>
            <a:endParaRPr lang="en-AU"/>
          </a:p>
        </p:txBody>
      </p:sp>
    </p:spTree>
    <p:extLst>
      <p:ext uri="{BB962C8B-B14F-4D97-AF65-F5344CB8AC3E}">
        <p14:creationId xmlns:p14="http://schemas.microsoft.com/office/powerpoint/2010/main" val="721015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Tools and their access and availability (SLIDE 12)</a:t>
            </a:r>
          </a:p>
          <a:p>
            <a:r>
              <a:rPr lang="en-AU" sz="1200" kern="1200">
                <a:solidFill>
                  <a:schemeClr val="tx1"/>
                </a:solidFill>
                <a:effectLst/>
                <a:latin typeface="+mn-lt"/>
                <a:ea typeface="+mn-ea"/>
                <a:cs typeface="+mn-cs"/>
              </a:rPr>
              <a:t>Use the PowerPoint slide to explain that the toolkit has four (4) tools to assist Boards to successfully use the Framework:</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the Board Capability Review Tool (which they will be using soon)</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a Board members Self Assessment Tool</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A tool for Potential Board members – which provides information for prospective Board members </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A Board Action Plan template.</a:t>
            </a:r>
          </a:p>
          <a:p>
            <a:r>
              <a:rPr lang="en-AU" sz="1200" kern="1200">
                <a:solidFill>
                  <a:schemeClr val="tx1"/>
                </a:solidFill>
                <a:effectLst/>
                <a:latin typeface="+mn-lt"/>
                <a:ea typeface="+mn-ea"/>
                <a:cs typeface="+mn-cs"/>
              </a:rPr>
              <a:t>Refer participants to the tools which are in the Community Sector Governance Capability Framework Tool Kit.</a:t>
            </a:r>
          </a:p>
          <a:p>
            <a:r>
              <a:rPr lang="en-AU" sz="1200" kern="1200">
                <a:solidFill>
                  <a:schemeClr val="tx1"/>
                </a:solidFill>
                <a:effectLst/>
                <a:latin typeface="+mn-lt"/>
                <a:ea typeface="+mn-ea"/>
                <a:cs typeface="+mn-cs"/>
              </a:rPr>
              <a:t>Explain that participants will now have the chance to use the Governance Capability Framework and some of the tools.</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12</a:t>
            </a:fld>
            <a:endParaRPr lang="en-AU"/>
          </a:p>
        </p:txBody>
      </p:sp>
    </p:spTree>
    <p:extLst>
      <p:ext uri="{BB962C8B-B14F-4D97-AF65-F5344CB8AC3E}">
        <p14:creationId xmlns:p14="http://schemas.microsoft.com/office/powerpoint/2010/main" val="2546749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Activity: Individual Capabilities (SLIDE 13)</a:t>
            </a:r>
          </a:p>
          <a:p>
            <a:r>
              <a:rPr lang="en-AU" sz="1200" kern="1200">
                <a:solidFill>
                  <a:schemeClr val="tx1"/>
                </a:solidFill>
                <a:effectLst/>
                <a:latin typeface="+mn-lt"/>
                <a:ea typeface="+mn-ea"/>
                <a:cs typeface="+mn-cs"/>
              </a:rPr>
              <a:t>Explain to participants that this activity is to get individual Board members thinking about their individual strengths and the capabilities they might wish to further develop.</a:t>
            </a:r>
          </a:p>
          <a:p>
            <a:r>
              <a:rPr lang="en-AU" sz="1200" kern="1200">
                <a:solidFill>
                  <a:schemeClr val="tx1"/>
                </a:solidFill>
                <a:effectLst/>
                <a:latin typeface="+mn-lt"/>
                <a:ea typeface="+mn-ea"/>
                <a:cs typeface="+mn-cs"/>
              </a:rPr>
              <a:t>Ask participants to:</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look at the Governance Capability Framework in Appendix 1 in the Tool Kit</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highlight the two capabilities that best reflect what they think are their own personal strengths as a Board member</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ask participants to think of a practical example of how they demonstrate each of these capabilities</a:t>
            </a:r>
          </a:p>
          <a:p>
            <a:r>
              <a:rPr lang="en-AU" sz="1200" kern="1200">
                <a:solidFill>
                  <a:schemeClr val="tx1"/>
                </a:solidFill>
                <a:effectLst/>
                <a:latin typeface="+mn-lt"/>
                <a:ea typeface="+mn-ea"/>
                <a:cs typeface="+mn-cs"/>
              </a:rPr>
              <a:t>For example, if they choose ’Contributes to meetings’, a practical example (or indicative behaviour) might be that they always make sure they attend each meeting, actively contribute to discussion and complete any follow up action if required.</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ask participants to discuss some of the capabilities they were not aware of prior to the session or are surprised to see in the Framework.</a:t>
            </a:r>
          </a:p>
          <a:p>
            <a:r>
              <a:rPr lang="en-AU" sz="1200" b="1" kern="1200">
                <a:solidFill>
                  <a:schemeClr val="tx1"/>
                </a:solidFill>
                <a:effectLst/>
                <a:latin typeface="+mn-lt"/>
                <a:ea typeface="+mn-ea"/>
                <a:cs typeface="+mn-cs"/>
              </a:rPr>
              <a:t>Notes</a:t>
            </a:r>
          </a:p>
          <a:p>
            <a:r>
              <a:rPr lang="en-AU" sz="1200" kern="1200">
                <a:solidFill>
                  <a:schemeClr val="tx1"/>
                </a:solidFill>
                <a:effectLst/>
                <a:latin typeface="+mn-lt"/>
                <a:ea typeface="+mn-ea"/>
                <a:cs typeface="+mn-cs"/>
              </a:rPr>
              <a:t>An alternative activity is to ask participants to focus on some famous people – and the capabilities they might bring if asked to join your Board. </a:t>
            </a:r>
          </a:p>
          <a:p>
            <a:r>
              <a:rPr lang="en-AU" sz="1200" kern="1200">
                <a:solidFill>
                  <a:schemeClr val="tx1"/>
                </a:solidFill>
                <a:effectLst/>
                <a:latin typeface="+mn-lt"/>
                <a:ea typeface="+mn-ea"/>
                <a:cs typeface="+mn-cs"/>
              </a:rPr>
              <a:t>For this activity you will need to print off pictures of four famous people, for example Oprah Winfrey, the Dalai Lama etc. Search for these photos on the web. </a:t>
            </a:r>
          </a:p>
          <a:p>
            <a:r>
              <a:rPr lang="en-AU" sz="1200" kern="1200">
                <a:solidFill>
                  <a:schemeClr val="tx1"/>
                </a:solidFill>
                <a:effectLst/>
                <a:latin typeface="+mn-lt"/>
                <a:ea typeface="+mn-ea"/>
                <a:cs typeface="+mn-cs"/>
              </a:rPr>
              <a:t>Divide your participants into groups of four and ask each group to take one of the famous people and using the Governance Capability Framework, discuss two capabilities this person would bring to the Board.</a:t>
            </a:r>
          </a:p>
          <a:p>
            <a:r>
              <a:rPr lang="en-AU" sz="1200" kern="1200">
                <a:solidFill>
                  <a:schemeClr val="tx1"/>
                </a:solidFill>
                <a:effectLst/>
                <a:latin typeface="+mn-lt"/>
                <a:ea typeface="+mn-ea"/>
                <a:cs typeface="+mn-cs"/>
              </a:rPr>
              <a:t>Ask them to share a summary of their discussions with the larger group.</a:t>
            </a:r>
          </a:p>
          <a:p>
            <a:r>
              <a:rPr lang="en-AU" sz="1200" kern="1200">
                <a:solidFill>
                  <a:schemeClr val="tx1"/>
                </a:solidFill>
                <a:effectLst/>
                <a:latin typeface="+mn-lt"/>
                <a:ea typeface="+mn-ea"/>
                <a:cs typeface="+mn-cs"/>
              </a:rPr>
              <a:t>The Activity is focused on individuals becoming familiar with the Framework. If you wish to shorten the session and only focus on a collective whole of Board review you might wish to omit this Activity and go directly to Activity 4.</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13</a:t>
            </a:fld>
            <a:endParaRPr lang="en-AU"/>
          </a:p>
        </p:txBody>
      </p:sp>
    </p:spTree>
    <p:extLst>
      <p:ext uri="{BB962C8B-B14F-4D97-AF65-F5344CB8AC3E}">
        <p14:creationId xmlns:p14="http://schemas.microsoft.com/office/powerpoint/2010/main" val="650140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About the Board Capability Review Tool (SLIDE 14)</a:t>
            </a:r>
          </a:p>
          <a:p>
            <a:r>
              <a:rPr lang="en-AU" sz="1200" kern="1200">
                <a:solidFill>
                  <a:schemeClr val="tx1"/>
                </a:solidFill>
                <a:effectLst/>
                <a:latin typeface="+mn-lt"/>
                <a:ea typeface="+mn-ea"/>
                <a:cs typeface="+mn-cs"/>
              </a:rPr>
              <a:t>This slide introduces participants to the Board Capability Review Tool. It explains that the Review Tool can be used by the Board collectively to:</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evaluate the Board’s performance and the overall capabilities of Board members</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provide an opportunity for the Board to address any capability gaps and review development opportunities</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analyse Board skill gaps to ensure better targeting of potential recruits to the Board</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conduct an annual Board review.</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14</a:t>
            </a:fld>
            <a:endParaRPr lang="en-AU"/>
          </a:p>
        </p:txBody>
      </p:sp>
    </p:spTree>
    <p:extLst>
      <p:ext uri="{BB962C8B-B14F-4D97-AF65-F5344CB8AC3E}">
        <p14:creationId xmlns:p14="http://schemas.microsoft.com/office/powerpoint/2010/main" val="1654320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Activity: Using the Board Capability Review Tool (SLIDE 15)</a:t>
            </a:r>
          </a:p>
          <a:p>
            <a:r>
              <a:rPr lang="en-AU" sz="1200" kern="1200">
                <a:solidFill>
                  <a:schemeClr val="tx1"/>
                </a:solidFill>
                <a:effectLst/>
                <a:latin typeface="+mn-lt"/>
                <a:ea typeface="+mn-ea"/>
                <a:cs typeface="+mn-cs"/>
              </a:rPr>
              <a:t>This activity invites participants to use the Board Capability Review Tool to evaluate the collective Board capabilities and check that the Board (as a group) has the capabilities to effectively carry out their governance responsibilities. The Tool sets out each of the capabilities with examples of indicative behaviour. Board members are asked to consider how well and how regularly the Board displays the capabilities required for good governance and assess this using a five point scale.</a:t>
            </a:r>
          </a:p>
          <a:p>
            <a:r>
              <a:rPr lang="en-AU" sz="1200" kern="1200">
                <a:solidFill>
                  <a:schemeClr val="tx1"/>
                </a:solidFill>
                <a:effectLst/>
                <a:latin typeface="+mn-lt"/>
                <a:ea typeface="+mn-ea"/>
                <a:cs typeface="+mn-cs"/>
              </a:rPr>
              <a:t>The Board Capability Review Tool can be found at Appendix 2 in the Tool Kit.</a:t>
            </a:r>
          </a:p>
          <a:p>
            <a:r>
              <a:rPr lang="en-AU" sz="1200" kern="1200">
                <a:solidFill>
                  <a:schemeClr val="tx1"/>
                </a:solidFill>
                <a:effectLst/>
                <a:latin typeface="+mn-lt"/>
                <a:ea typeface="+mn-ea"/>
                <a:cs typeface="+mn-cs"/>
              </a:rPr>
              <a:t>Explain that in this activity each participant uses the Board Review Tool as a basis for evaluating the Board’s capabilities as a whole. It can also be used to gather evidence to help with analysing skill gaps to assist in better targeting future Board member recruitment. </a:t>
            </a:r>
          </a:p>
          <a:p>
            <a:r>
              <a:rPr lang="en-AU" sz="1200" kern="1200">
                <a:solidFill>
                  <a:schemeClr val="tx1"/>
                </a:solidFill>
                <a:effectLst/>
                <a:latin typeface="+mn-lt"/>
                <a:ea typeface="+mn-ea"/>
                <a:cs typeface="+mn-cs"/>
              </a:rPr>
              <a:t>Ensure you:</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ask participants to each complete the Board Review Tool found in the Tool Kit</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let participants know that the outcomes from each individual review tool will remain anonymous and that you will collate the outcomes</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let participants know that the collated outcomes will be used by the Board to develop a Board Development Action Plan which will prioritise the capability gaps, include ideas for developing any capabilities that require development, as well as designate responsibility and timeframes for development.</a:t>
            </a:r>
          </a:p>
          <a:p>
            <a:r>
              <a:rPr lang="en-AU" sz="1200" kern="1200">
                <a:solidFill>
                  <a:schemeClr val="tx1"/>
                </a:solidFill>
                <a:effectLst/>
                <a:latin typeface="+mn-lt"/>
                <a:ea typeface="+mn-ea"/>
                <a:cs typeface="+mn-cs"/>
              </a:rPr>
              <a:t>You may wish to focus participants on the capabilities for all Board members, and to review the Office Bearer capabilities at individual sessions with the Office Bearers.</a:t>
            </a:r>
          </a:p>
          <a:p>
            <a:r>
              <a:rPr lang="en-AU" sz="1200" kern="1200">
                <a:solidFill>
                  <a:schemeClr val="tx1"/>
                </a:solidFill>
                <a:effectLst/>
                <a:latin typeface="+mn-lt"/>
                <a:ea typeface="+mn-ea"/>
                <a:cs typeface="+mn-cs"/>
              </a:rPr>
              <a:t>Following the completion of individual reviews:</a:t>
            </a:r>
          </a:p>
          <a:p>
            <a:pPr lvl="1"/>
            <a:r>
              <a:rPr lang="en-AU" sz="1200" kern="1200">
                <a:solidFill>
                  <a:schemeClr val="tx1"/>
                </a:solidFill>
                <a:effectLst/>
                <a:latin typeface="+mn-lt"/>
                <a:ea typeface="+mn-ea"/>
                <a:cs typeface="+mn-cs"/>
              </a:rPr>
              <a:t>collect the individual reviews</a:t>
            </a:r>
          </a:p>
          <a:p>
            <a:pPr lvl="1"/>
            <a:r>
              <a:rPr lang="en-AU" sz="1200" kern="1200">
                <a:solidFill>
                  <a:schemeClr val="tx1"/>
                </a:solidFill>
                <a:effectLst/>
                <a:latin typeface="+mn-lt"/>
                <a:ea typeface="+mn-ea"/>
                <a:cs typeface="+mn-cs"/>
              </a:rPr>
              <a:t>collate the information within the reviews by counting how many people scored either 1-5 on the scale for each capability. A worked example of a collated Board Review is provided in the Tool Kit</a:t>
            </a:r>
          </a:p>
          <a:p>
            <a:pPr lvl="1"/>
            <a:r>
              <a:rPr lang="en-AU" sz="1200" kern="1200">
                <a:solidFill>
                  <a:schemeClr val="tx1"/>
                </a:solidFill>
                <a:effectLst/>
                <a:latin typeface="+mn-lt"/>
                <a:ea typeface="+mn-ea"/>
                <a:cs typeface="+mn-cs"/>
              </a:rPr>
              <a:t>following the collation discuss with the participants the trends from the Review. You may wish to schedule this discussion at another time to enable you to collate the outcomes from the individual reviews</a:t>
            </a:r>
          </a:p>
          <a:p>
            <a:pPr lvl="1"/>
            <a:r>
              <a:rPr lang="en-AU" sz="1200" kern="1200">
                <a:solidFill>
                  <a:schemeClr val="tx1"/>
                </a:solidFill>
                <a:effectLst/>
                <a:latin typeface="+mn-lt"/>
                <a:ea typeface="+mn-ea"/>
                <a:cs typeface="+mn-cs"/>
              </a:rPr>
              <a:t>ask participants how they felt about the outcomes of the Review.</a:t>
            </a:r>
          </a:p>
          <a:p>
            <a:r>
              <a:rPr lang="en-AU" sz="1200" b="1" kern="1200">
                <a:solidFill>
                  <a:schemeClr val="tx1"/>
                </a:solidFill>
                <a:effectLst/>
                <a:latin typeface="+mn-lt"/>
                <a:ea typeface="+mn-ea"/>
                <a:cs typeface="+mn-cs"/>
              </a:rPr>
              <a:t>Notes</a:t>
            </a:r>
          </a:p>
          <a:p>
            <a:r>
              <a:rPr lang="en-AU" sz="1200" kern="1200">
                <a:solidFill>
                  <a:schemeClr val="tx1"/>
                </a:solidFill>
                <a:effectLst/>
                <a:latin typeface="+mn-lt"/>
                <a:ea typeface="+mn-ea"/>
                <a:cs typeface="+mn-cs"/>
              </a:rPr>
              <a:t>Tell the participants that the next Activity involves the development of an Action Plan to focus on improving the capabilities the Board collectively indicated require additional work as defined in the collated results of the Review.</a:t>
            </a:r>
          </a:p>
          <a:p>
            <a:r>
              <a:rPr lang="en-AU" sz="1200" kern="1200">
                <a:solidFill>
                  <a:schemeClr val="tx1"/>
                </a:solidFill>
                <a:effectLst/>
                <a:latin typeface="+mn-lt"/>
                <a:ea typeface="+mn-ea"/>
                <a:cs typeface="+mn-cs"/>
              </a:rPr>
              <a:t>You may wish to leave some time between this Activity and Activity 5 Developing the Action Plan.</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15</a:t>
            </a:fld>
            <a:endParaRPr lang="en-AU"/>
          </a:p>
        </p:txBody>
      </p:sp>
    </p:spTree>
    <p:extLst>
      <p:ext uri="{BB962C8B-B14F-4D97-AF65-F5344CB8AC3E}">
        <p14:creationId xmlns:p14="http://schemas.microsoft.com/office/powerpoint/2010/main" val="413388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Prioritise the three capabilities that the Board collectively decided needed the most improvement. (SLIDE 16)</a:t>
            </a:r>
          </a:p>
          <a:p>
            <a:r>
              <a:rPr lang="en-AU" sz="1200" kern="1200">
                <a:solidFill>
                  <a:schemeClr val="tx1"/>
                </a:solidFill>
                <a:effectLst/>
                <a:latin typeface="+mn-lt"/>
                <a:ea typeface="+mn-ea"/>
                <a:cs typeface="+mn-cs"/>
              </a:rPr>
              <a:t> </a:t>
            </a:r>
          </a:p>
          <a:p>
            <a:r>
              <a:rPr lang="en-AU" sz="1200" kern="1200">
                <a:solidFill>
                  <a:schemeClr val="tx1"/>
                </a:solidFill>
                <a:effectLst/>
                <a:latin typeface="+mn-lt"/>
                <a:ea typeface="+mn-ea"/>
                <a:cs typeface="+mn-cs"/>
              </a:rPr>
              <a:t>Use the Development Action Plan template (see Appendix 3 in the Tool Kit) to plan action to improve on these capabilities. A worked example is also provided in the Tool Kit.</a:t>
            </a:r>
          </a:p>
          <a:p>
            <a:endParaRPr lang="en-AU" sz="1200" kern="1200">
              <a:solidFill>
                <a:schemeClr val="tx1"/>
              </a:solidFill>
              <a:effectLst/>
              <a:latin typeface="+mn-lt"/>
              <a:ea typeface="+mn-ea"/>
              <a:cs typeface="+mn-cs"/>
            </a:endParaRPr>
          </a:p>
          <a:p>
            <a:r>
              <a:rPr lang="en-AU" sz="1200" kern="1200">
                <a:solidFill>
                  <a:schemeClr val="tx1"/>
                </a:solidFill>
                <a:effectLst/>
                <a:latin typeface="+mn-lt"/>
                <a:ea typeface="+mn-ea"/>
                <a:cs typeface="+mn-cs"/>
              </a:rPr>
              <a:t>Ensure that you note on the Action Plan ideas for how each capability will be developed, where the resources to develop the capability will come from, who will take responsibility and when the development will occur. (SLIDE 16)</a:t>
            </a:r>
          </a:p>
          <a:p>
            <a:r>
              <a:rPr lang="en-AU" sz="1200" kern="1200">
                <a:solidFill>
                  <a:schemeClr val="tx1"/>
                </a:solidFill>
                <a:effectLst/>
                <a:latin typeface="+mn-lt"/>
                <a:ea typeface="+mn-ea"/>
                <a:cs typeface="+mn-cs"/>
              </a:rPr>
              <a:t>Explain to the participants:</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the best place to start is the Not for Profit Compliance Support Centre; the website address is available on the slide. If connected to the Internet take the participants through the resources on the website</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the resources are helpful in addressing capability gaps that are found using the Board Capability Review Tool and will provide links to other information and training providers who can assist</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the website has a range of links to resources for most governance issues and topics.</a:t>
            </a:r>
          </a:p>
          <a:p>
            <a:r>
              <a:rPr lang="en-AU" sz="1200" kern="1200">
                <a:solidFill>
                  <a:schemeClr val="tx1"/>
                </a:solidFill>
                <a:effectLst/>
                <a:latin typeface="+mn-lt"/>
                <a:ea typeface="+mn-ea"/>
                <a:cs typeface="+mn-cs"/>
              </a:rPr>
              <a:t>Other ways to develop capability include:</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mentoring: ask someone who you know has well developed governance capabilities to work with individual Board members on strategies to develop particular capabilities</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information sessions: for example ask the organisations’ accountant to hold an information session for the Board on the budget </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shadowing: see if individual Board members can attend and observe a series of meetings of more experienced Boards.</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The Tool Kit also includes ideas for developing capability.</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Make sure you agree on a timeframe, including review dates, for the actions you decide on.</a:t>
            </a:r>
          </a:p>
          <a:p>
            <a:r>
              <a:rPr lang="en-AU" sz="1200" b="1" kern="1200">
                <a:solidFill>
                  <a:schemeClr val="tx1"/>
                </a:solidFill>
                <a:effectLst/>
                <a:latin typeface="+mn-lt"/>
                <a:ea typeface="+mn-ea"/>
                <a:cs typeface="+mn-cs"/>
              </a:rPr>
              <a:t>Notes</a:t>
            </a:r>
          </a:p>
          <a:p>
            <a:r>
              <a:rPr lang="en-AU" sz="1200" kern="1200">
                <a:solidFill>
                  <a:schemeClr val="tx1"/>
                </a:solidFill>
                <a:effectLst/>
                <a:latin typeface="+mn-lt"/>
                <a:ea typeface="+mn-ea"/>
                <a:cs typeface="+mn-cs"/>
              </a:rPr>
              <a:t>If there is not an existing Board Governance Sub-committee, suggest that this be formed to continue to track progress on action to improve Board capability.</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16</a:t>
            </a:fld>
            <a:endParaRPr lang="en-AU"/>
          </a:p>
        </p:txBody>
      </p:sp>
    </p:spTree>
    <p:extLst>
      <p:ext uri="{BB962C8B-B14F-4D97-AF65-F5344CB8AC3E}">
        <p14:creationId xmlns:p14="http://schemas.microsoft.com/office/powerpoint/2010/main" val="3977751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Purpose of session (SLIDE 3)</a:t>
            </a:r>
          </a:p>
          <a:p>
            <a:r>
              <a:rPr lang="en-AU" sz="1200" kern="1200">
                <a:solidFill>
                  <a:schemeClr val="tx1"/>
                </a:solidFill>
                <a:effectLst/>
                <a:latin typeface="+mn-lt"/>
                <a:ea typeface="+mn-ea"/>
                <a:cs typeface="+mn-cs"/>
              </a:rPr>
              <a:t>Explain that the purpose of the session is to work together as a Board to use the Governance Capability Framework to identify which capabilities are done well, where additional capability might need to be developed and how the Board will do this.</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3</a:t>
            </a:fld>
            <a:endParaRPr lang="en-AU"/>
          </a:p>
        </p:txBody>
      </p:sp>
    </p:spTree>
    <p:extLst>
      <p:ext uri="{BB962C8B-B14F-4D97-AF65-F5344CB8AC3E}">
        <p14:creationId xmlns:p14="http://schemas.microsoft.com/office/powerpoint/2010/main" val="2439318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Good Governance (SLIDE 4)</a:t>
            </a:r>
          </a:p>
          <a:p>
            <a:r>
              <a:rPr lang="en-AU" sz="1200" kern="1200">
                <a:solidFill>
                  <a:schemeClr val="tx1"/>
                </a:solidFill>
                <a:effectLst/>
                <a:latin typeface="+mn-lt"/>
                <a:ea typeface="+mn-ea"/>
                <a:cs typeface="+mn-cs"/>
              </a:rPr>
              <a:t>Explain the importance of Good Governance and draw participants’ attention to the definition of Governance.</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4</a:t>
            </a:fld>
            <a:endParaRPr lang="en-AU"/>
          </a:p>
        </p:txBody>
      </p:sp>
    </p:spTree>
    <p:extLst>
      <p:ext uri="{BB962C8B-B14F-4D97-AF65-F5344CB8AC3E}">
        <p14:creationId xmlns:p14="http://schemas.microsoft.com/office/powerpoint/2010/main" val="2212744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The Governance Model (SLIDE 5)</a:t>
            </a:r>
          </a:p>
          <a:p>
            <a:r>
              <a:rPr lang="en-AU" sz="1200" kern="1200">
                <a:solidFill>
                  <a:schemeClr val="tx1"/>
                </a:solidFill>
                <a:effectLst/>
                <a:latin typeface="+mn-lt"/>
                <a:ea typeface="+mn-ea"/>
                <a:cs typeface="+mn-cs"/>
              </a:rPr>
              <a:t>Discuss with participants the difference between Governance (what the Board does) and Operational Management (what the CEO and staff do). The boundaries between governance and operational management can become blurred in community sector organisations – and this then can become a problem. Ask participants what they think about this definition and if they think it accurately describes what they do as a Board. Explain that the Governance Capability Framework can help them better define their governance role.</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5</a:t>
            </a:fld>
            <a:endParaRPr lang="en-AU"/>
          </a:p>
        </p:txBody>
      </p:sp>
    </p:spTree>
    <p:extLst>
      <p:ext uri="{BB962C8B-B14F-4D97-AF65-F5344CB8AC3E}">
        <p14:creationId xmlns:p14="http://schemas.microsoft.com/office/powerpoint/2010/main" val="2597520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What is the Governance Capability Framework? (SLIDE 6)</a:t>
            </a:r>
          </a:p>
          <a:p>
            <a:r>
              <a:rPr lang="en-AU" sz="1200" kern="1200">
                <a:solidFill>
                  <a:schemeClr val="tx1"/>
                </a:solidFill>
                <a:effectLst/>
                <a:latin typeface="+mn-lt"/>
                <a:ea typeface="+mn-ea"/>
                <a:cs typeface="+mn-cs"/>
              </a:rPr>
              <a:t>Ask participants to consider what they think a Governance Capability Framework is, and whether they have used one, e.g. they may already have one in their own organisation or may have used the Community Sector Workforce Governance Capability Framework. Use the PowerPoint slide to explain that the Governance Capability Framework:</a:t>
            </a:r>
          </a:p>
          <a:p>
            <a:pPr marL="171450" indent="-171450">
              <a:buFont typeface="Arial" panose="020B0604020202020204" pitchFamily="34" charset="0"/>
              <a:buChar char="•"/>
            </a:pPr>
            <a:r>
              <a:rPr lang="en-AU" sz="1200" kern="1200">
                <a:solidFill>
                  <a:schemeClr val="tx1"/>
                </a:solidFill>
                <a:effectLst/>
                <a:latin typeface="+mn-lt"/>
                <a:ea typeface="+mn-ea"/>
                <a:cs typeface="+mn-cs"/>
              </a:rPr>
              <a:t>takes a whole-of-sector approach and is applicable to the diverse range of community organisations in Victoria</a:t>
            </a:r>
          </a:p>
          <a:p>
            <a:pPr marL="171450" indent="-171450">
              <a:buFont typeface="Arial" panose="020B0604020202020204" pitchFamily="34" charset="0"/>
              <a:buChar char="•"/>
            </a:pPr>
            <a:r>
              <a:rPr lang="en-AU" sz="1200" kern="1200">
                <a:solidFill>
                  <a:schemeClr val="tx1"/>
                </a:solidFill>
                <a:effectLst/>
                <a:latin typeface="+mn-lt"/>
                <a:ea typeface="+mn-ea"/>
                <a:cs typeface="+mn-cs"/>
              </a:rPr>
              <a:t>focuses on specific Board functions and responsibilities</a:t>
            </a:r>
          </a:p>
          <a:p>
            <a:pPr marL="171450" indent="-171450">
              <a:buFont typeface="Arial" panose="020B0604020202020204" pitchFamily="34" charset="0"/>
              <a:buChar char="•"/>
            </a:pPr>
            <a:r>
              <a:rPr lang="en-AU" sz="1200" kern="1200">
                <a:solidFill>
                  <a:schemeClr val="tx1"/>
                </a:solidFill>
                <a:effectLst/>
                <a:latin typeface="+mn-lt"/>
                <a:ea typeface="+mn-ea"/>
                <a:cs typeface="+mn-cs"/>
              </a:rPr>
              <a:t>assists with recruitment of appropriate Board members</a:t>
            </a:r>
          </a:p>
          <a:p>
            <a:pPr marL="171450" indent="-171450">
              <a:buFont typeface="Arial" panose="020B0604020202020204" pitchFamily="34" charset="0"/>
              <a:buChar char="•"/>
            </a:pPr>
            <a:r>
              <a:rPr lang="en-AU" sz="1200" kern="1200">
                <a:solidFill>
                  <a:schemeClr val="tx1"/>
                </a:solidFill>
                <a:effectLst/>
                <a:latin typeface="+mn-lt"/>
                <a:ea typeface="+mn-ea"/>
                <a:cs typeface="+mn-cs"/>
              </a:rPr>
              <a:t>is applicable across a range of organisational types from small, volunteer-based organisations to large, multi-jurisdictional, service delivery organisations \</a:t>
            </a:r>
          </a:p>
          <a:p>
            <a:pPr marL="171450" indent="-171450">
              <a:buFont typeface="Arial" panose="020B0604020202020204" pitchFamily="34" charset="0"/>
              <a:buChar char="•"/>
            </a:pPr>
            <a:r>
              <a:rPr lang="en-AU" sz="1200" kern="1200">
                <a:solidFill>
                  <a:schemeClr val="tx1"/>
                </a:solidFill>
                <a:effectLst/>
                <a:latin typeface="+mn-lt"/>
                <a:ea typeface="+mn-ea"/>
                <a:cs typeface="+mn-cs"/>
              </a:rPr>
              <a:t>includes web accessible tools that will ensure practical take-up across the sector.</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6</a:t>
            </a:fld>
            <a:endParaRPr lang="en-AU"/>
          </a:p>
        </p:txBody>
      </p:sp>
    </p:spTree>
    <p:extLst>
      <p:ext uri="{BB962C8B-B14F-4D97-AF65-F5344CB8AC3E}">
        <p14:creationId xmlns:p14="http://schemas.microsoft.com/office/powerpoint/2010/main" val="864649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Why is a Governance Capability Framework important? (SLIDE 7)</a:t>
            </a:r>
          </a:p>
          <a:p>
            <a:r>
              <a:rPr lang="en-AU" sz="1200" kern="1200">
                <a:solidFill>
                  <a:schemeClr val="tx1"/>
                </a:solidFill>
                <a:effectLst/>
                <a:latin typeface="+mn-lt"/>
                <a:ea typeface="+mn-ea"/>
                <a:cs typeface="+mn-cs"/>
              </a:rPr>
              <a:t>Use the PowerPoint slide to highlight the importance of a Community Sector Governance Capability Framework. Explain that while research shows that community sector Boards are doing valuable work in overseeing complex organisations, there are a number of challenges facing the NFP community sector with regard to governance, including:</a:t>
            </a:r>
          </a:p>
          <a:p>
            <a:pPr marL="171450" indent="-171450">
              <a:buFont typeface="Arial" panose="020B0604020202020204" pitchFamily="34" charset="0"/>
              <a:buChar char="•"/>
            </a:pPr>
            <a:r>
              <a:rPr lang="en-AU" sz="1200" kern="1200">
                <a:solidFill>
                  <a:schemeClr val="tx1"/>
                </a:solidFill>
                <a:effectLst/>
                <a:latin typeface="+mn-lt"/>
                <a:ea typeface="+mn-ea"/>
                <a:cs typeface="+mn-cs"/>
              </a:rPr>
              <a:t>a lack of knowledge about the overall role of Boards and of individual Board members, their responsibilities and their obligations </a:t>
            </a:r>
          </a:p>
          <a:p>
            <a:pPr marL="171450" indent="-171450">
              <a:buFont typeface="Arial" panose="020B0604020202020204" pitchFamily="34" charset="0"/>
              <a:buChar char="•"/>
            </a:pPr>
            <a:r>
              <a:rPr lang="en-AU" sz="1200" kern="1200">
                <a:solidFill>
                  <a:schemeClr val="tx1"/>
                </a:solidFill>
                <a:effectLst/>
                <a:latin typeface="+mn-lt"/>
                <a:ea typeface="+mn-ea"/>
                <a:cs typeface="+mn-cs"/>
              </a:rPr>
              <a:t>confusion between governance and operational management</a:t>
            </a:r>
          </a:p>
          <a:p>
            <a:pPr marL="171450" indent="-171450">
              <a:buFont typeface="Arial" panose="020B0604020202020204" pitchFamily="34" charset="0"/>
              <a:buChar char="•"/>
            </a:pPr>
            <a:r>
              <a:rPr lang="en-AU" sz="1200" kern="1200">
                <a:solidFill>
                  <a:schemeClr val="tx1"/>
                </a:solidFill>
                <a:effectLst/>
                <a:latin typeface="+mn-lt"/>
                <a:ea typeface="+mn-ea"/>
                <a:cs typeface="+mn-cs"/>
              </a:rPr>
              <a:t>problems with recruiting appropriately skilled Board members</a:t>
            </a:r>
          </a:p>
          <a:p>
            <a:pPr marL="171450" indent="-171450">
              <a:buFont typeface="Arial" panose="020B0604020202020204" pitchFamily="34" charset="0"/>
              <a:buChar char="•"/>
            </a:pPr>
            <a:r>
              <a:rPr lang="en-AU" sz="1200" kern="1200">
                <a:solidFill>
                  <a:schemeClr val="tx1"/>
                </a:solidFill>
                <a:effectLst/>
                <a:latin typeface="+mn-lt"/>
                <a:ea typeface="+mn-ea"/>
                <a:cs typeface="+mn-cs"/>
              </a:rPr>
              <a:t>skill gaps within Boards</a:t>
            </a:r>
          </a:p>
          <a:p>
            <a:pPr marL="171450" indent="-171450">
              <a:buFont typeface="Arial" panose="020B0604020202020204" pitchFamily="34" charset="0"/>
              <a:buChar char="•"/>
            </a:pPr>
            <a:r>
              <a:rPr lang="en-AU" sz="1200" kern="1200">
                <a:solidFill>
                  <a:schemeClr val="tx1"/>
                </a:solidFill>
                <a:effectLst/>
                <a:latin typeface="+mn-lt"/>
                <a:ea typeface="+mn-ea"/>
                <a:cs typeface="+mn-cs"/>
              </a:rPr>
              <a:t>a lack of regular Board evaluations.</a:t>
            </a:r>
          </a:p>
          <a:p>
            <a:endParaRPr lang="en-AU" sz="1200" kern="1200">
              <a:solidFill>
                <a:schemeClr val="tx1"/>
              </a:solidFill>
              <a:effectLst/>
              <a:latin typeface="+mn-lt"/>
              <a:ea typeface="+mn-ea"/>
              <a:cs typeface="+mn-cs"/>
            </a:endParaRPr>
          </a:p>
          <a:p>
            <a:r>
              <a:rPr lang="en-AU" sz="1200" kern="1200">
                <a:solidFill>
                  <a:schemeClr val="tx1"/>
                </a:solidFill>
                <a:effectLst/>
                <a:latin typeface="+mn-lt"/>
                <a:ea typeface="+mn-ea"/>
                <a:cs typeface="+mn-cs"/>
              </a:rPr>
              <a:t>Ask the participants if they have seen these challenges in action.</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7</a:t>
            </a:fld>
            <a:endParaRPr lang="en-AU"/>
          </a:p>
        </p:txBody>
      </p:sp>
    </p:spTree>
    <p:extLst>
      <p:ext uri="{BB962C8B-B14F-4D97-AF65-F5344CB8AC3E}">
        <p14:creationId xmlns:p14="http://schemas.microsoft.com/office/powerpoint/2010/main" val="2681875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Background to the Community Sector Governance Capability Framework (SLIDE 8)</a:t>
            </a:r>
          </a:p>
          <a:p>
            <a:r>
              <a:rPr lang="en-AU" sz="1200" kern="1200">
                <a:solidFill>
                  <a:schemeClr val="tx1"/>
                </a:solidFill>
                <a:effectLst/>
                <a:latin typeface="+mn-lt"/>
                <a:ea typeface="+mn-ea"/>
                <a:cs typeface="+mn-cs"/>
              </a:rPr>
              <a:t>Use the PowerPoint slide to explain background:</a:t>
            </a:r>
          </a:p>
          <a:p>
            <a:pPr marL="171450" indent="-171450">
              <a:buFont typeface="Arial" panose="020B0604020202020204" pitchFamily="34" charset="0"/>
              <a:buChar char="•"/>
            </a:pPr>
            <a:r>
              <a:rPr lang="en-AU" sz="1200" kern="1200">
                <a:solidFill>
                  <a:schemeClr val="tx1"/>
                </a:solidFill>
                <a:effectLst/>
                <a:latin typeface="+mn-lt"/>
                <a:ea typeface="+mn-ea"/>
                <a:cs typeface="+mn-cs"/>
              </a:rPr>
              <a:t>developed in 2012 with help of NFP peak bodies, Boards of community organisations and individuals within the sector</a:t>
            </a:r>
          </a:p>
          <a:p>
            <a:pPr marL="171450" indent="-171450">
              <a:buFont typeface="Arial" panose="020B0604020202020204" pitchFamily="34" charset="0"/>
              <a:buChar char="•"/>
            </a:pPr>
            <a:r>
              <a:rPr lang="en-AU" sz="1200" kern="1200">
                <a:solidFill>
                  <a:schemeClr val="tx1"/>
                </a:solidFill>
                <a:effectLst/>
                <a:latin typeface="+mn-lt"/>
                <a:ea typeface="+mn-ea"/>
                <a:cs typeface="+mn-cs"/>
              </a:rPr>
              <a:t>validated through an on-line survey to gather further feedback and modifications</a:t>
            </a:r>
          </a:p>
          <a:p>
            <a:pPr marL="171450" indent="-171450">
              <a:buFont typeface="Arial" panose="020B0604020202020204" pitchFamily="34" charset="0"/>
              <a:buChar char="•"/>
            </a:pPr>
            <a:r>
              <a:rPr lang="en-AU" sz="1200" kern="1200">
                <a:solidFill>
                  <a:schemeClr val="tx1"/>
                </a:solidFill>
                <a:effectLst/>
                <a:latin typeface="+mn-lt"/>
                <a:ea typeface="+mn-ea"/>
                <a:cs typeface="+mn-cs"/>
              </a:rPr>
              <a:t>includes a set of tools developed to assist with implementation of the Framework</a:t>
            </a:r>
          </a:p>
          <a:p>
            <a:pPr marL="171450" indent="-171450">
              <a:buFont typeface="Arial" panose="020B0604020202020204" pitchFamily="34" charset="0"/>
              <a:buChar char="•"/>
            </a:pPr>
            <a:r>
              <a:rPr lang="en-AU" sz="1200" kern="1200">
                <a:solidFill>
                  <a:schemeClr val="tx1"/>
                </a:solidFill>
                <a:effectLst/>
                <a:latin typeface="+mn-lt"/>
                <a:ea typeface="+mn-ea"/>
                <a:cs typeface="+mn-cs"/>
              </a:rPr>
              <a:t>includes information on links where Board members can access additional assistance with governance.</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8</a:t>
            </a:fld>
            <a:endParaRPr lang="en-AU"/>
          </a:p>
        </p:txBody>
      </p:sp>
    </p:spTree>
    <p:extLst>
      <p:ext uri="{BB962C8B-B14F-4D97-AF65-F5344CB8AC3E}">
        <p14:creationId xmlns:p14="http://schemas.microsoft.com/office/powerpoint/2010/main" val="365360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Governance Capability Framework structure (SLIDE 9)</a:t>
            </a:r>
          </a:p>
          <a:p>
            <a:r>
              <a:rPr lang="en-AU" sz="1200" kern="1200">
                <a:solidFill>
                  <a:schemeClr val="tx1"/>
                </a:solidFill>
                <a:effectLst/>
                <a:latin typeface="+mn-lt"/>
                <a:ea typeface="+mn-ea"/>
                <a:cs typeface="+mn-cs"/>
              </a:rPr>
              <a:t>Ask participants to have a brief look at the Governance Capability Framework in the Tool Kit. </a:t>
            </a:r>
          </a:p>
          <a:p>
            <a:r>
              <a:rPr lang="en-AU" sz="1200" kern="1200">
                <a:solidFill>
                  <a:schemeClr val="tx1"/>
                </a:solidFill>
                <a:effectLst/>
                <a:latin typeface="+mn-lt"/>
                <a:ea typeface="+mn-ea"/>
                <a:cs typeface="+mn-cs"/>
              </a:rPr>
              <a:t>Use the PowerPoint slide to explain that:</a:t>
            </a:r>
          </a:p>
          <a:p>
            <a:pPr marL="171450" indent="-171450">
              <a:buFont typeface="Arial" panose="020B0604020202020204" pitchFamily="34" charset="0"/>
              <a:buChar char="•"/>
            </a:pPr>
            <a:r>
              <a:rPr lang="en-AU" sz="1200" kern="1200">
                <a:solidFill>
                  <a:schemeClr val="tx1"/>
                </a:solidFill>
                <a:effectLst/>
                <a:latin typeface="+mn-lt"/>
                <a:ea typeface="+mn-ea"/>
                <a:cs typeface="+mn-cs"/>
              </a:rPr>
              <a:t>there are 2 groupings of capabilities: 20 capabilities for all Board members and additional capabilities for specific office bearers</a:t>
            </a:r>
          </a:p>
          <a:p>
            <a:pPr marL="171450" indent="-171450">
              <a:buFont typeface="Arial" panose="020B0604020202020204" pitchFamily="34" charset="0"/>
              <a:buChar char="•"/>
            </a:pPr>
            <a:r>
              <a:rPr lang="en-AU" sz="1200" kern="1200">
                <a:solidFill>
                  <a:schemeClr val="tx1"/>
                </a:solidFill>
                <a:effectLst/>
                <a:latin typeface="+mn-lt"/>
                <a:ea typeface="+mn-ea"/>
                <a:cs typeface="+mn-cs"/>
              </a:rPr>
              <a:t>the capabilities for all Board members are divided into four streams.</a:t>
            </a: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9</a:t>
            </a:fld>
            <a:endParaRPr lang="en-AU"/>
          </a:p>
        </p:txBody>
      </p:sp>
    </p:spTree>
    <p:extLst>
      <p:ext uri="{BB962C8B-B14F-4D97-AF65-F5344CB8AC3E}">
        <p14:creationId xmlns:p14="http://schemas.microsoft.com/office/powerpoint/2010/main" val="450914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a:solidFill>
                  <a:schemeClr val="tx1"/>
                </a:solidFill>
                <a:effectLst/>
                <a:latin typeface="+mn-lt"/>
                <a:ea typeface="+mn-ea"/>
                <a:cs typeface="+mn-cs"/>
              </a:rPr>
              <a:t>Streams (SLIDE 10)</a:t>
            </a:r>
          </a:p>
          <a:p>
            <a:r>
              <a:rPr lang="en-AU" sz="1200" kern="1200">
                <a:solidFill>
                  <a:schemeClr val="tx1"/>
                </a:solidFill>
                <a:effectLst/>
                <a:latin typeface="+mn-lt"/>
                <a:ea typeface="+mn-ea"/>
                <a:cs typeface="+mn-cs"/>
              </a:rPr>
              <a:t>Use the PowerPoint slide to explain that the Governance Capability Framework has been structured into four (4) key streams:</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Planning and organising</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Monitoring and reviewing</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Working together</a:t>
            </a:r>
          </a:p>
          <a:p>
            <a:pPr marL="171450" lvl="0" indent="-171450">
              <a:buFont typeface="Arial" panose="020B0604020202020204" pitchFamily="34" charset="0"/>
              <a:buChar char="•"/>
            </a:pPr>
            <a:r>
              <a:rPr lang="en-AU" sz="1200" kern="1200">
                <a:solidFill>
                  <a:schemeClr val="tx1"/>
                </a:solidFill>
                <a:effectLst/>
                <a:latin typeface="+mn-lt"/>
                <a:ea typeface="+mn-ea"/>
                <a:cs typeface="+mn-cs"/>
              </a:rPr>
              <a:t>Being effective and accountable</a:t>
            </a:r>
          </a:p>
          <a:p>
            <a:pPr lvl="1"/>
            <a:endParaRPr lang="en-AU" sz="1200" kern="1200">
              <a:solidFill>
                <a:schemeClr val="tx1"/>
              </a:solidFill>
              <a:effectLst/>
              <a:latin typeface="+mn-lt"/>
              <a:ea typeface="+mn-ea"/>
              <a:cs typeface="+mn-cs"/>
            </a:endParaRPr>
          </a:p>
          <a:p>
            <a:r>
              <a:rPr lang="en-AU" sz="1200" kern="1200">
                <a:solidFill>
                  <a:schemeClr val="tx1"/>
                </a:solidFill>
                <a:effectLst/>
                <a:latin typeface="+mn-lt"/>
                <a:ea typeface="+mn-ea"/>
                <a:cs typeface="+mn-cs"/>
              </a:rPr>
              <a:t> </a:t>
            </a:r>
          </a:p>
          <a:p>
            <a:r>
              <a:rPr lang="en-AU" sz="1200" kern="1200">
                <a:solidFill>
                  <a:schemeClr val="tx1"/>
                </a:solidFill>
                <a:effectLst/>
                <a:latin typeface="+mn-lt"/>
                <a:ea typeface="+mn-ea"/>
                <a:cs typeface="+mn-cs"/>
              </a:rPr>
              <a:t>These broadly categorise the activities the Board must do to be effective.</a:t>
            </a:r>
          </a:p>
          <a:p>
            <a:r>
              <a:rPr lang="en-AU" sz="1200" kern="1200">
                <a:solidFill>
                  <a:schemeClr val="tx1"/>
                </a:solidFill>
                <a:effectLst/>
                <a:latin typeface="+mn-lt"/>
                <a:ea typeface="+mn-ea"/>
                <a:cs typeface="+mn-cs"/>
              </a:rPr>
              <a:t>Give participants a few minutes to look at the streams. </a:t>
            </a:r>
          </a:p>
          <a:p>
            <a:pPr lvl="1"/>
            <a:endParaRPr lang="en-AU" sz="1200" kern="1200">
              <a:solidFill>
                <a:schemeClr val="tx1"/>
              </a:solidFill>
              <a:effectLst/>
              <a:latin typeface="+mn-lt"/>
              <a:ea typeface="+mn-ea"/>
              <a:cs typeface="+mn-cs"/>
            </a:endParaRPr>
          </a:p>
          <a:p>
            <a:endParaRPr lang="en-AU"/>
          </a:p>
        </p:txBody>
      </p:sp>
      <p:sp>
        <p:nvSpPr>
          <p:cNvPr id="4" name="Slide Number Placeholder 3"/>
          <p:cNvSpPr>
            <a:spLocks noGrp="1"/>
          </p:cNvSpPr>
          <p:nvPr>
            <p:ph type="sldNum" sz="quarter" idx="10"/>
          </p:nvPr>
        </p:nvSpPr>
        <p:spPr/>
        <p:txBody>
          <a:bodyPr/>
          <a:lstStyle/>
          <a:p>
            <a:fld id="{4533C25C-A4BF-434B-A80A-83084A833EFC}" type="slidenum">
              <a:rPr lang="en-AU" smtClean="0"/>
              <a:t>10</a:t>
            </a:fld>
            <a:endParaRPr lang="en-AU"/>
          </a:p>
        </p:txBody>
      </p:sp>
    </p:spTree>
    <p:extLst>
      <p:ext uri="{BB962C8B-B14F-4D97-AF65-F5344CB8AC3E}">
        <p14:creationId xmlns:p14="http://schemas.microsoft.com/office/powerpoint/2010/main" val="35380953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06629" y="290458"/>
            <a:ext cx="10765411" cy="1295402"/>
          </a:xfrm>
        </p:spPr>
        <p:txBody>
          <a:bodyPr anchor="b">
            <a:noAutofit/>
          </a:bodyPr>
          <a:lstStyle>
            <a:lvl1pPr>
              <a:defRPr sz="4267" baseline="0">
                <a:solidFill>
                  <a:srgbClr val="201547"/>
                </a:solidFill>
              </a:defRPr>
            </a:lvl1pPr>
          </a:lstStyle>
          <a:p>
            <a:r>
              <a:rPr lang="en-US"/>
              <a:t>Click to edit Master title style</a:t>
            </a:r>
          </a:p>
        </p:txBody>
      </p:sp>
      <p:sp>
        <p:nvSpPr>
          <p:cNvPr id="3" name="Subtitle 2"/>
          <p:cNvSpPr>
            <a:spLocks noGrp="1"/>
          </p:cNvSpPr>
          <p:nvPr>
            <p:ph type="subTitle" idx="1"/>
          </p:nvPr>
        </p:nvSpPr>
        <p:spPr>
          <a:xfrm>
            <a:off x="1206630" y="1587039"/>
            <a:ext cx="10765410" cy="901638"/>
          </a:xfrm>
        </p:spPr>
        <p:txBody>
          <a:bodyPr>
            <a:noAutofit/>
          </a:bodyPr>
          <a:lstStyle>
            <a:lvl1pPr marL="0" indent="0" algn="l">
              <a:buNone/>
              <a:defRPr sz="2933" b="0" baseline="0">
                <a:solidFill>
                  <a:srgbClr val="201547"/>
                </a:solidFill>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280125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banner">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19669" y="1"/>
            <a:ext cx="8873263" cy="1102936"/>
          </a:xfrm>
        </p:spPr>
        <p:txBody>
          <a:bodyPr/>
          <a:lstStyle>
            <a:lvl1pPr>
              <a:lnSpc>
                <a:spcPct val="110000"/>
              </a:lnSpc>
              <a:defRPr baseline="0">
                <a:solidFill>
                  <a:srgbClr val="201547"/>
                </a:solidFill>
                <a:latin typeface="+mn-lt"/>
              </a:defRPr>
            </a:lvl1pPr>
          </a:lstStyle>
          <a:p>
            <a:r>
              <a:rPr lang="en-US"/>
              <a:t>Click to edit Master title style</a:t>
            </a:r>
          </a:p>
        </p:txBody>
      </p:sp>
      <p:sp>
        <p:nvSpPr>
          <p:cNvPr id="3" name="Content Placeholder 2"/>
          <p:cNvSpPr>
            <a:spLocks noGrp="1"/>
          </p:cNvSpPr>
          <p:nvPr>
            <p:ph idx="1"/>
          </p:nvPr>
        </p:nvSpPr>
        <p:spPr>
          <a:xfrm>
            <a:off x="719667" y="1395167"/>
            <a:ext cx="10991851" cy="5085007"/>
          </a:xfrm>
        </p:spPr>
        <p:txBody>
          <a:bodyPr/>
          <a:lstStyle>
            <a:lvl1pPr marL="0" indent="0">
              <a:lnSpc>
                <a:spcPct val="110000"/>
              </a:lnSpc>
              <a:defRPr baseline="0">
                <a:solidFill>
                  <a:srgbClr val="201547"/>
                </a:solidFill>
              </a:defRPr>
            </a:lvl1pPr>
            <a:lvl2pPr marL="0" indent="0">
              <a:lnSpc>
                <a:spcPct val="110000"/>
              </a:lnSpc>
              <a:defRPr/>
            </a:lvl2pPr>
            <a:lvl3pPr marL="335992" indent="-335992">
              <a:lnSpc>
                <a:spcPct val="110000"/>
              </a:lnSpc>
              <a:defRPr/>
            </a:lvl3pPr>
            <a:lvl4pPr marL="671983" indent="-335992">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a:xfrm>
            <a:off x="10991851" y="6480175"/>
            <a:ext cx="719667" cy="374651"/>
          </a:xfrm>
        </p:spPr>
        <p:txBody>
          <a:bodyPr/>
          <a:lstStyle>
            <a:lvl1pPr>
              <a:defRPr/>
            </a:lvl1pPr>
          </a:lstStyle>
          <a:p>
            <a:fld id="{3689E5EE-9843-45A7-B324-3EFD7322EDFC}" type="slidenum">
              <a:rPr lang="en-AU" altLang="en-US"/>
              <a:pPr/>
              <a:t>‹#›</a:t>
            </a:fld>
            <a:endParaRPr lang="en-AU" altLang="en-US"/>
          </a:p>
        </p:txBody>
      </p:sp>
    </p:spTree>
    <p:extLst>
      <p:ext uri="{BB962C8B-B14F-4D97-AF65-F5344CB8AC3E}">
        <p14:creationId xmlns:p14="http://schemas.microsoft.com/office/powerpoint/2010/main" val="48527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Text Placeholder 3"/>
          <p:cNvSpPr>
            <a:spLocks noGrp="1"/>
          </p:cNvSpPr>
          <p:nvPr>
            <p:ph type="body" sz="quarter" idx="10"/>
          </p:nvPr>
        </p:nvSpPr>
        <p:spPr>
          <a:xfrm>
            <a:off x="719667" y="1620000"/>
            <a:ext cx="10991851" cy="48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5223382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t="-17000" b="-17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19669" y="0"/>
            <a:ext cx="9599084" cy="1093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719667" y="1348033"/>
            <a:ext cx="10991851" cy="51289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Date Placeholder 1"/>
          <p:cNvSpPr>
            <a:spLocks noGrp="1"/>
          </p:cNvSpPr>
          <p:nvPr>
            <p:ph type="dt" sz="half" idx="2"/>
          </p:nvPr>
        </p:nvSpPr>
        <p:spPr>
          <a:xfrm>
            <a:off x="8159753" y="6480175"/>
            <a:ext cx="2400300" cy="374651"/>
          </a:xfrm>
          <a:prstGeom prst="rect">
            <a:avLst/>
          </a:prstGeom>
        </p:spPr>
        <p:txBody>
          <a:bodyPr vert="horz" lIns="0" tIns="0" rIns="0" bIns="0" rtlCol="0" anchor="t" anchorCtr="0"/>
          <a:lstStyle>
            <a:lvl1pPr algn="r">
              <a:defRPr sz="1600">
                <a:solidFill>
                  <a:schemeClr val="tx1">
                    <a:lumMod val="65000"/>
                    <a:lumOff val="35000"/>
                  </a:schemeClr>
                </a:solidFill>
                <a:latin typeface="Arial" panose="020B0604020202020204" pitchFamily="34" charset="0"/>
              </a:defRPr>
            </a:lvl1pPr>
          </a:lstStyle>
          <a:p>
            <a:pPr>
              <a:defRPr/>
            </a:pPr>
            <a:endParaRPr lang="en-AU"/>
          </a:p>
        </p:txBody>
      </p:sp>
      <p:sp>
        <p:nvSpPr>
          <p:cNvPr id="3" name="Footer Placeholder 2"/>
          <p:cNvSpPr>
            <a:spLocks noGrp="1"/>
          </p:cNvSpPr>
          <p:nvPr>
            <p:ph type="ftr" sz="quarter" idx="3"/>
          </p:nvPr>
        </p:nvSpPr>
        <p:spPr>
          <a:xfrm>
            <a:off x="719669" y="6480175"/>
            <a:ext cx="7200900" cy="374651"/>
          </a:xfrm>
          <a:prstGeom prst="rect">
            <a:avLst/>
          </a:prstGeom>
        </p:spPr>
        <p:txBody>
          <a:bodyPr vert="horz" lIns="0" tIns="0" rIns="0" bIns="0" rtlCol="0" anchor="t" anchorCtr="0"/>
          <a:lstStyle>
            <a:lvl1pPr algn="l">
              <a:defRPr sz="1600">
                <a:solidFill>
                  <a:schemeClr val="tx1">
                    <a:lumMod val="65000"/>
                    <a:lumOff val="35000"/>
                  </a:schemeClr>
                </a:solidFill>
                <a:latin typeface="Arial" panose="020B0604020202020204" pitchFamily="34" charset="0"/>
              </a:defRPr>
            </a:lvl1pPr>
          </a:lstStyle>
          <a:p>
            <a:pPr>
              <a:defRPr/>
            </a:pPr>
            <a:endParaRPr lang="en-AU"/>
          </a:p>
        </p:txBody>
      </p:sp>
      <p:sp>
        <p:nvSpPr>
          <p:cNvPr id="4" name="Slide Number Placeholder 3"/>
          <p:cNvSpPr>
            <a:spLocks noGrp="1"/>
          </p:cNvSpPr>
          <p:nvPr>
            <p:ph type="sldNum" sz="quarter" idx="4"/>
          </p:nvPr>
        </p:nvSpPr>
        <p:spPr>
          <a:xfrm>
            <a:off x="10991851" y="6486525"/>
            <a:ext cx="719667" cy="374651"/>
          </a:xfrm>
          <a:prstGeom prst="rect">
            <a:avLst/>
          </a:prstGeom>
        </p:spPr>
        <p:txBody>
          <a:bodyPr vert="horz" wrap="square" lIns="0" tIns="0" rIns="0" bIns="0" numCol="1" anchor="t" anchorCtr="0" compatLnSpc="1">
            <a:prstTxWarp prst="textNoShape">
              <a:avLst/>
            </a:prstTxWarp>
          </a:bodyPr>
          <a:lstStyle>
            <a:lvl1pPr algn="r">
              <a:defRPr sz="1600">
                <a:solidFill>
                  <a:srgbClr val="595959"/>
                </a:solidFill>
              </a:defRPr>
            </a:lvl1pPr>
          </a:lstStyle>
          <a:p>
            <a:fld id="{ED7680F9-C0BF-4CC2-A043-27BA3E10BB14}" type="slidenum">
              <a:rPr lang="en-AU" altLang="en-US"/>
              <a:pPr/>
              <a:t>‹#›</a:t>
            </a:fld>
            <a:endParaRPr lang="en-AU" altLang="en-US"/>
          </a:p>
        </p:txBody>
      </p:sp>
      <p:sp>
        <p:nvSpPr>
          <p:cNvPr id="6"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AFA1B792-B07C-420C-88E0-04592E8635BD}"/>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ct val="0"/>
              </a:spcBef>
              <a:spcAft>
                <a:spcPct val="0"/>
              </a:spcAft>
            </a:pPr>
            <a:r>
              <a:rPr lang="en-AU" sz="1000">
                <a:solidFill>
                  <a:srgbClr val="000000"/>
                </a:solidFill>
                <a:latin typeface="Arial Black" panose="020B0A04020102020204" pitchFamily="34" charset="0"/>
              </a:rPr>
              <a:t>OFFICIAL</a:t>
            </a:r>
          </a:p>
        </p:txBody>
      </p:sp>
    </p:spTree>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Lst>
  <p:hf sldNum="0" hdr="0" ftr="0" dt="0"/>
  <p:txStyles>
    <p:titleStyle>
      <a:lvl1pPr algn="l" defTabSz="609585" rtl="0" eaLnBrk="1" fontAlgn="base" hangingPunct="1">
        <a:spcBef>
          <a:spcPct val="0"/>
        </a:spcBef>
        <a:spcAft>
          <a:spcPct val="0"/>
        </a:spcAft>
        <a:defRPr sz="3200" kern="1200">
          <a:solidFill>
            <a:srgbClr val="201547"/>
          </a:solidFill>
          <a:latin typeface="Arial"/>
          <a:ea typeface="ＭＳ Ｐゴシック" charset="0"/>
          <a:cs typeface="Arial"/>
        </a:defRPr>
      </a:lvl1pPr>
      <a:lvl2pPr algn="l" defTabSz="609585" rtl="0" eaLnBrk="1" fontAlgn="base" hangingPunct="1">
        <a:spcBef>
          <a:spcPct val="0"/>
        </a:spcBef>
        <a:spcAft>
          <a:spcPct val="0"/>
        </a:spcAft>
        <a:defRPr sz="3200">
          <a:solidFill>
            <a:schemeClr val="bg1"/>
          </a:solidFill>
          <a:latin typeface="Arial" charset="0"/>
          <a:ea typeface="ＭＳ Ｐゴシック" charset="0"/>
          <a:cs typeface="Arial" pitchFamily="34" charset="0"/>
        </a:defRPr>
      </a:lvl2pPr>
      <a:lvl3pPr algn="l" defTabSz="609585" rtl="0" eaLnBrk="1" fontAlgn="base" hangingPunct="1">
        <a:spcBef>
          <a:spcPct val="0"/>
        </a:spcBef>
        <a:spcAft>
          <a:spcPct val="0"/>
        </a:spcAft>
        <a:defRPr sz="3200">
          <a:solidFill>
            <a:schemeClr val="bg1"/>
          </a:solidFill>
          <a:latin typeface="Arial" charset="0"/>
          <a:ea typeface="ＭＳ Ｐゴシック" charset="0"/>
          <a:cs typeface="Arial" pitchFamily="34" charset="0"/>
        </a:defRPr>
      </a:lvl3pPr>
      <a:lvl4pPr algn="l" defTabSz="609585" rtl="0" eaLnBrk="1" fontAlgn="base" hangingPunct="1">
        <a:spcBef>
          <a:spcPct val="0"/>
        </a:spcBef>
        <a:spcAft>
          <a:spcPct val="0"/>
        </a:spcAft>
        <a:defRPr sz="3200">
          <a:solidFill>
            <a:schemeClr val="bg1"/>
          </a:solidFill>
          <a:latin typeface="Arial" charset="0"/>
          <a:ea typeface="ＭＳ Ｐゴシック" charset="0"/>
          <a:cs typeface="Arial" pitchFamily="34" charset="0"/>
        </a:defRPr>
      </a:lvl4pPr>
      <a:lvl5pPr algn="l" defTabSz="609585" rtl="0" eaLnBrk="1" fontAlgn="base" hangingPunct="1">
        <a:spcBef>
          <a:spcPct val="0"/>
        </a:spcBef>
        <a:spcAft>
          <a:spcPct val="0"/>
        </a:spcAft>
        <a:defRPr sz="3200">
          <a:solidFill>
            <a:schemeClr val="bg1"/>
          </a:solidFill>
          <a:latin typeface="Arial" charset="0"/>
          <a:ea typeface="ＭＳ Ｐゴシック" charset="0"/>
          <a:cs typeface="Arial" pitchFamily="34" charset="0"/>
        </a:defRPr>
      </a:lvl5pPr>
      <a:lvl6pPr marL="609585" algn="l" defTabSz="609585" rtl="0" eaLnBrk="1" fontAlgn="base" hangingPunct="1">
        <a:spcBef>
          <a:spcPct val="0"/>
        </a:spcBef>
        <a:spcAft>
          <a:spcPct val="0"/>
        </a:spcAft>
        <a:defRPr sz="3200">
          <a:solidFill>
            <a:schemeClr val="tx1"/>
          </a:solidFill>
          <a:latin typeface="Arial" charset="0"/>
          <a:ea typeface="ＭＳ Ｐゴシック" charset="0"/>
          <a:cs typeface="ＭＳ Ｐゴシック" charset="0"/>
        </a:defRPr>
      </a:lvl6pPr>
      <a:lvl7pPr marL="1219170" algn="l" defTabSz="609585" rtl="0" eaLnBrk="1" fontAlgn="base" hangingPunct="1">
        <a:spcBef>
          <a:spcPct val="0"/>
        </a:spcBef>
        <a:spcAft>
          <a:spcPct val="0"/>
        </a:spcAft>
        <a:defRPr sz="3200">
          <a:solidFill>
            <a:schemeClr val="tx1"/>
          </a:solidFill>
          <a:latin typeface="Arial" charset="0"/>
          <a:ea typeface="ＭＳ Ｐゴシック" charset="0"/>
          <a:cs typeface="ＭＳ Ｐゴシック" charset="0"/>
        </a:defRPr>
      </a:lvl7pPr>
      <a:lvl8pPr marL="1828754" algn="l" defTabSz="609585" rtl="0" eaLnBrk="1" fontAlgn="base" hangingPunct="1">
        <a:spcBef>
          <a:spcPct val="0"/>
        </a:spcBef>
        <a:spcAft>
          <a:spcPct val="0"/>
        </a:spcAft>
        <a:defRPr sz="3200">
          <a:solidFill>
            <a:schemeClr val="tx1"/>
          </a:solidFill>
          <a:latin typeface="Arial" charset="0"/>
          <a:ea typeface="ＭＳ Ｐゴシック" charset="0"/>
          <a:cs typeface="ＭＳ Ｐゴシック" charset="0"/>
        </a:defRPr>
      </a:lvl8pPr>
      <a:lvl9pPr marL="2438339" algn="l" defTabSz="609585" rtl="0" eaLnBrk="1" fontAlgn="base" hangingPunct="1">
        <a:spcBef>
          <a:spcPct val="0"/>
        </a:spcBef>
        <a:spcAft>
          <a:spcPct val="0"/>
        </a:spcAft>
        <a:defRPr sz="3200">
          <a:solidFill>
            <a:schemeClr val="tx1"/>
          </a:solidFill>
          <a:latin typeface="Arial" charset="0"/>
          <a:ea typeface="ＭＳ Ｐゴシック" charset="0"/>
          <a:cs typeface="ＭＳ Ｐゴシック" charset="0"/>
        </a:defRPr>
      </a:lvl9pPr>
    </p:titleStyle>
    <p:bodyStyle>
      <a:lvl1pPr algn="l" defTabSz="609585" rtl="0" eaLnBrk="1" fontAlgn="base" hangingPunct="1">
        <a:lnSpc>
          <a:spcPct val="110000"/>
        </a:lnSpc>
        <a:spcBef>
          <a:spcPts val="1067"/>
        </a:spcBef>
        <a:spcAft>
          <a:spcPts val="1067"/>
        </a:spcAft>
        <a:defRPr sz="2933" b="1" kern="1200">
          <a:solidFill>
            <a:srgbClr val="201547"/>
          </a:solidFill>
          <a:latin typeface="+mn-lt"/>
          <a:ea typeface="ＭＳ Ｐゴシック" charset="0"/>
          <a:cs typeface="ＭＳ Ｐゴシック" charset="0"/>
        </a:defRPr>
      </a:lvl1pPr>
      <a:lvl2pPr algn="l" defTabSz="609585" rtl="0" eaLnBrk="1" fontAlgn="base" hangingPunct="1">
        <a:lnSpc>
          <a:spcPct val="110000"/>
        </a:lnSpc>
        <a:spcBef>
          <a:spcPct val="0"/>
        </a:spcBef>
        <a:spcAft>
          <a:spcPts val="1067"/>
        </a:spcAft>
        <a:defRPr sz="2667" kern="1200">
          <a:solidFill>
            <a:schemeClr val="tx1"/>
          </a:solidFill>
          <a:latin typeface="+mn-lt"/>
          <a:ea typeface="ＭＳ Ｐゴシック" charset="0"/>
          <a:cs typeface="+mn-cs"/>
        </a:defRPr>
      </a:lvl2pPr>
      <a:lvl3pPr marL="334425" indent="-334425" algn="l" defTabSz="609585" rtl="0" eaLnBrk="1" fontAlgn="base" hangingPunct="1">
        <a:lnSpc>
          <a:spcPct val="110000"/>
        </a:lnSpc>
        <a:spcBef>
          <a:spcPct val="0"/>
        </a:spcBef>
        <a:spcAft>
          <a:spcPts val="1067"/>
        </a:spcAft>
        <a:buFont typeface="Arial" charset="0"/>
        <a:buChar char="•"/>
        <a:defRPr sz="2667" kern="1200">
          <a:solidFill>
            <a:schemeClr val="tx1"/>
          </a:solidFill>
          <a:latin typeface="+mn-lt"/>
          <a:ea typeface="ＭＳ Ｐゴシック" charset="0"/>
          <a:cs typeface="+mn-cs"/>
        </a:defRPr>
      </a:lvl3pPr>
      <a:lvl4pPr marL="670967" indent="-334425" algn="l" defTabSz="609585" rtl="0" eaLnBrk="1" fontAlgn="base" hangingPunct="1">
        <a:lnSpc>
          <a:spcPct val="110000"/>
        </a:lnSpc>
        <a:spcBef>
          <a:spcPct val="0"/>
        </a:spcBef>
        <a:spcAft>
          <a:spcPts val="1067"/>
        </a:spcAft>
        <a:buFont typeface="Arial" charset="0"/>
        <a:buChar char="–"/>
        <a:defRPr sz="2667" kern="1200">
          <a:solidFill>
            <a:schemeClr val="tx1"/>
          </a:solidFill>
          <a:latin typeface="+mn-lt"/>
          <a:ea typeface="ＭＳ Ｐゴシック" charset="0"/>
          <a:cs typeface="+mn-cs"/>
        </a:defRPr>
      </a:lvl4pPr>
      <a:lvl5pPr marL="1007508" indent="-334425" algn="l" defTabSz="609585" rtl="0" eaLnBrk="1" fontAlgn="base" hangingPunct="1">
        <a:lnSpc>
          <a:spcPct val="110000"/>
        </a:lnSpc>
        <a:spcBef>
          <a:spcPct val="0"/>
        </a:spcBef>
        <a:spcAft>
          <a:spcPts val="1067"/>
        </a:spcAft>
        <a:buFont typeface="Arial" charset="0"/>
        <a:buChar char="»"/>
        <a:defRPr sz="2667" kern="1200">
          <a:solidFill>
            <a:schemeClr val="tx1"/>
          </a:solidFill>
          <a:latin typeface="+mn-lt"/>
          <a:ea typeface="ＭＳ Ｐゴシック" charset="0"/>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providers.dffh.vic.gov.au/governance-community-organisations"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fac.dffh.vic.gov.au/governance-capability-framework" TargetMode="External"/><Relationship Id="rId2" Type="http://schemas.openxmlformats.org/officeDocument/2006/relationships/hyperlink" Target="mailto:SAComms@dffh.vic.gov.a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041D7-44F8-46B5-BFBC-214E7521F04E}"/>
              </a:ext>
            </a:extLst>
          </p:cNvPr>
          <p:cNvSpPr>
            <a:spLocks noGrp="1"/>
          </p:cNvSpPr>
          <p:nvPr>
            <p:ph type="ctrTitle"/>
          </p:nvPr>
        </p:nvSpPr>
        <p:spPr/>
        <p:txBody>
          <a:bodyPr/>
          <a:lstStyle/>
          <a:p>
            <a:r>
              <a:rPr lang="en-AU"/>
              <a:t>Community sector governance capability framework</a:t>
            </a:r>
          </a:p>
        </p:txBody>
      </p:sp>
      <p:sp>
        <p:nvSpPr>
          <p:cNvPr id="3" name="Subtitle 2">
            <a:extLst>
              <a:ext uri="{FF2B5EF4-FFF2-40B4-BE49-F238E27FC236}">
                <a16:creationId xmlns:a16="http://schemas.microsoft.com/office/drawing/2014/main" id="{5A891DFC-5B04-4A92-8B3F-D98EE9A8289D}"/>
              </a:ext>
            </a:extLst>
          </p:cNvPr>
          <p:cNvSpPr>
            <a:spLocks noGrp="1"/>
          </p:cNvSpPr>
          <p:nvPr>
            <p:ph type="subTitle" idx="1"/>
          </p:nvPr>
        </p:nvSpPr>
        <p:spPr>
          <a:xfrm>
            <a:off x="1206630" y="1847273"/>
            <a:ext cx="10765410" cy="641404"/>
          </a:xfrm>
        </p:spPr>
        <p:txBody>
          <a:bodyPr/>
          <a:lstStyle/>
          <a:p>
            <a:r>
              <a:rPr lang="en-AU"/>
              <a:t>Reviewing board capabilities</a:t>
            </a:r>
          </a:p>
        </p:txBody>
      </p:sp>
      <p:sp>
        <p:nvSpPr>
          <p:cNvPr id="4" name="Subtitle 2">
            <a:extLst>
              <a:ext uri="{FF2B5EF4-FFF2-40B4-BE49-F238E27FC236}">
                <a16:creationId xmlns:a16="http://schemas.microsoft.com/office/drawing/2014/main" id="{2ACBA921-96FF-49AB-B4B9-8B769AECB42C}"/>
              </a:ext>
            </a:extLst>
          </p:cNvPr>
          <p:cNvSpPr txBox="1">
            <a:spLocks/>
          </p:cNvSpPr>
          <p:nvPr/>
        </p:nvSpPr>
        <p:spPr bwMode="auto">
          <a:xfrm>
            <a:off x="1206631" y="2567104"/>
            <a:ext cx="5956168" cy="336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0" indent="0" algn="l" defTabSz="457200" rtl="0" eaLnBrk="1" fontAlgn="base" hangingPunct="1">
              <a:lnSpc>
                <a:spcPct val="110000"/>
              </a:lnSpc>
              <a:spcBef>
                <a:spcPts val="800"/>
              </a:spcBef>
              <a:spcAft>
                <a:spcPts val="800"/>
              </a:spcAft>
              <a:buNone/>
              <a:defRPr sz="2200" b="0" kern="1200" baseline="0">
                <a:solidFill>
                  <a:srgbClr val="53565A"/>
                </a:solidFill>
                <a:latin typeface="Arial"/>
                <a:ea typeface="ＭＳ Ｐゴシック" charset="0"/>
                <a:cs typeface="Arial"/>
              </a:defRPr>
            </a:lvl1pPr>
            <a:lvl2pPr marL="457200" indent="0" algn="ctr" defTabSz="457200" rtl="0" eaLnBrk="1" fontAlgn="base" hangingPunct="1">
              <a:lnSpc>
                <a:spcPct val="110000"/>
              </a:lnSpc>
              <a:spcBef>
                <a:spcPct val="0"/>
              </a:spcBef>
              <a:spcAft>
                <a:spcPts val="800"/>
              </a:spcAft>
              <a:buNone/>
              <a:defRPr sz="2000" kern="1200">
                <a:solidFill>
                  <a:schemeClr val="tx1">
                    <a:tint val="75000"/>
                  </a:schemeClr>
                </a:solidFill>
                <a:latin typeface="+mn-lt"/>
                <a:ea typeface="ＭＳ Ｐゴシック" charset="0"/>
                <a:cs typeface="+mn-cs"/>
              </a:defRPr>
            </a:lvl2pPr>
            <a:lvl3pPr marL="914400" indent="0" algn="ctr" defTabSz="457200" rtl="0" eaLnBrk="1" fontAlgn="base" hangingPunct="1">
              <a:lnSpc>
                <a:spcPct val="110000"/>
              </a:lnSpc>
              <a:spcBef>
                <a:spcPct val="0"/>
              </a:spcBef>
              <a:spcAft>
                <a:spcPts val="800"/>
              </a:spcAft>
              <a:buFont typeface="Arial" charset="0"/>
              <a:buNone/>
              <a:defRPr sz="2000" kern="1200">
                <a:solidFill>
                  <a:schemeClr val="tx1">
                    <a:tint val="75000"/>
                  </a:schemeClr>
                </a:solidFill>
                <a:latin typeface="+mn-lt"/>
                <a:ea typeface="ＭＳ Ｐゴシック" charset="0"/>
                <a:cs typeface="+mn-cs"/>
              </a:defRPr>
            </a:lvl3pPr>
            <a:lvl4pPr marL="1371600" indent="0" algn="ctr" defTabSz="457200" rtl="0" eaLnBrk="1" fontAlgn="base" hangingPunct="1">
              <a:lnSpc>
                <a:spcPct val="110000"/>
              </a:lnSpc>
              <a:spcBef>
                <a:spcPct val="0"/>
              </a:spcBef>
              <a:spcAft>
                <a:spcPts val="80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eaLnBrk="1" fontAlgn="base" hangingPunct="1">
              <a:lnSpc>
                <a:spcPct val="110000"/>
              </a:lnSpc>
              <a:spcBef>
                <a:spcPct val="0"/>
              </a:spcBef>
              <a:spcAft>
                <a:spcPts val="80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GB" sz="1600" b="1">
                <a:solidFill>
                  <a:schemeClr val="tx1"/>
                </a:solidFill>
              </a:rPr>
              <a:t>OFFICIAL</a:t>
            </a:r>
            <a:r>
              <a:rPr lang="en-AU" sz="1600"/>
              <a:t> </a:t>
            </a:r>
          </a:p>
          <a:p>
            <a:endParaRPr lang="en-GB" sz="1600"/>
          </a:p>
        </p:txBody>
      </p:sp>
    </p:spTree>
    <p:extLst>
      <p:ext uri="{BB962C8B-B14F-4D97-AF65-F5344CB8AC3E}">
        <p14:creationId xmlns:p14="http://schemas.microsoft.com/office/powerpoint/2010/main" val="298928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Streams</a:t>
            </a:r>
          </a:p>
        </p:txBody>
      </p:sp>
      <p:sp>
        <p:nvSpPr>
          <p:cNvPr id="4099" name="Content Placeholder 2"/>
          <p:cNvSpPr>
            <a:spLocks noGrp="1"/>
          </p:cNvSpPr>
          <p:nvPr>
            <p:ph type="body" sz="quarter" idx="10"/>
          </p:nvPr>
        </p:nvSpPr>
        <p:spPr>
          <a:xfrm>
            <a:off x="719669" y="1619251"/>
            <a:ext cx="9587969" cy="4860925"/>
          </a:xfrm>
        </p:spPr>
        <p:txBody>
          <a:bodyPr/>
          <a:lstStyle/>
          <a:p>
            <a:pPr>
              <a:defRPr/>
            </a:pPr>
            <a:r>
              <a:rPr lang="en-AU" altLang="en-US" sz="2000">
                <a:ea typeface="ＭＳ Ｐゴシック" pitchFamily="34" charset="-128"/>
              </a:rPr>
              <a:t>The Framework has 4 key streams: </a:t>
            </a:r>
          </a:p>
          <a:p>
            <a:pPr marL="457200" lvl="1" indent="-457200">
              <a:buFont typeface="+mj-lt"/>
              <a:buAutoNum type="arabicPeriod"/>
              <a:defRPr/>
            </a:pPr>
            <a:r>
              <a:rPr lang="en-AU" altLang="en-US" sz="2000">
                <a:ea typeface="ＭＳ Ｐゴシック" pitchFamily="34" charset="-128"/>
              </a:rPr>
              <a:t>Planning and Organising</a:t>
            </a:r>
          </a:p>
          <a:p>
            <a:pPr marL="457200" lvl="1" indent="-457200">
              <a:buFont typeface="+mj-lt"/>
              <a:buAutoNum type="arabicPeriod"/>
              <a:defRPr/>
            </a:pPr>
            <a:r>
              <a:rPr lang="en-AU" altLang="en-US" sz="2000">
                <a:ea typeface="ＭＳ Ｐゴシック" pitchFamily="34" charset="-128"/>
              </a:rPr>
              <a:t>Monitoring and Reviewing</a:t>
            </a:r>
          </a:p>
          <a:p>
            <a:pPr marL="457200" lvl="1" indent="-457200">
              <a:buFont typeface="+mj-lt"/>
              <a:buAutoNum type="arabicPeriod"/>
              <a:defRPr/>
            </a:pPr>
            <a:r>
              <a:rPr lang="en-AU" altLang="en-US" sz="2000">
                <a:ea typeface="ＭＳ Ｐゴシック" pitchFamily="34" charset="-128"/>
              </a:rPr>
              <a:t>Working Together</a:t>
            </a:r>
          </a:p>
          <a:p>
            <a:pPr marL="457200" lvl="1" indent="-457200">
              <a:buFont typeface="+mj-lt"/>
              <a:buAutoNum type="arabicPeriod"/>
              <a:defRPr/>
            </a:pPr>
            <a:r>
              <a:rPr lang="en-AU" altLang="en-US" sz="2000">
                <a:ea typeface="ＭＳ Ｐゴシック" pitchFamily="34" charset="-128"/>
              </a:rPr>
              <a:t>Being Effective and Accountable</a:t>
            </a:r>
          </a:p>
          <a:p>
            <a:pPr lvl="1">
              <a:defRPr/>
            </a:pPr>
            <a:endParaRPr lang="en-AU" altLang="en-US">
              <a:ea typeface="ＭＳ Ｐゴシック" pitchFamily="34" charset="-128"/>
            </a:endParaRPr>
          </a:p>
          <a:p>
            <a:pPr marL="755650" lvl="4" indent="0">
              <a:buNone/>
              <a:defRPr/>
            </a:pPr>
            <a:endParaRPr lang="en-AU" altLang="en-US">
              <a:ea typeface="ＭＳ Ｐゴシック" pitchFamily="34" charset="-128"/>
            </a:endParaRPr>
          </a:p>
        </p:txBody>
      </p:sp>
    </p:spTree>
    <p:extLst>
      <p:ext uri="{BB962C8B-B14F-4D97-AF65-F5344CB8AC3E}">
        <p14:creationId xmlns:p14="http://schemas.microsoft.com/office/powerpoint/2010/main" val="2794815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Capabilities</a:t>
            </a:r>
          </a:p>
        </p:txBody>
      </p:sp>
      <p:sp>
        <p:nvSpPr>
          <p:cNvPr id="4099" name="Content Placeholder 2"/>
          <p:cNvSpPr>
            <a:spLocks noGrp="1"/>
          </p:cNvSpPr>
          <p:nvPr>
            <p:ph type="body" sz="quarter" idx="10"/>
          </p:nvPr>
        </p:nvSpPr>
        <p:spPr>
          <a:xfrm>
            <a:off x="708554" y="1619251"/>
            <a:ext cx="9599084" cy="4860925"/>
          </a:xfrm>
        </p:spPr>
        <p:txBody>
          <a:bodyPr/>
          <a:lstStyle/>
          <a:p>
            <a:pPr lvl="1">
              <a:defRPr/>
            </a:pPr>
            <a:r>
              <a:rPr lang="en-AU" altLang="en-US" sz="2000">
                <a:ea typeface="ＭＳ Ｐゴシック" pitchFamily="34" charset="-128"/>
              </a:rPr>
              <a:t>Each stream has 5 capabilities</a:t>
            </a:r>
          </a:p>
          <a:p>
            <a:pPr marL="342900" lvl="1" indent="-342900">
              <a:buFont typeface="Arial" panose="020B0604020202020204" pitchFamily="34" charset="0"/>
              <a:buChar char="•"/>
              <a:defRPr/>
            </a:pPr>
            <a:r>
              <a:rPr lang="en-AU" altLang="en-US" sz="2000">
                <a:ea typeface="ＭＳ Ｐゴシック" pitchFamily="34" charset="-128"/>
              </a:rPr>
              <a:t>Each capability shows indicative behaviours required</a:t>
            </a:r>
          </a:p>
          <a:p>
            <a:pPr lvl="1">
              <a:defRPr/>
            </a:pPr>
            <a:endParaRPr lang="en-AU" altLang="en-US" sz="2000">
              <a:ea typeface="ＭＳ Ｐゴシック"/>
            </a:endParaRPr>
          </a:p>
          <a:p>
            <a:pPr lvl="1">
              <a:defRPr/>
            </a:pPr>
            <a:r>
              <a:rPr lang="en-AU" altLang="en-US" sz="2000">
                <a:ea typeface="ＭＳ Ｐゴシック"/>
              </a:rPr>
              <a:t>20 capabilities in total for the whole of Board</a:t>
            </a:r>
            <a:endParaRPr lang="en-AU">
              <a:ea typeface="ＭＳ Ｐゴシック"/>
            </a:endParaRPr>
          </a:p>
          <a:p>
            <a:pPr lvl="1">
              <a:defRPr/>
            </a:pPr>
            <a:endParaRPr lang="en-AU" altLang="en-US" sz="2000">
              <a:ea typeface="ＭＳ Ｐゴシック"/>
            </a:endParaRPr>
          </a:p>
          <a:p>
            <a:pPr lvl="1">
              <a:defRPr/>
            </a:pPr>
            <a:r>
              <a:rPr lang="en-AU" altLang="en-US" sz="2000">
                <a:ea typeface="ＭＳ Ｐゴシック"/>
              </a:rPr>
              <a:t>Additional capabilities for the Office Bearers:</a:t>
            </a:r>
            <a:endParaRPr lang="en-AU">
              <a:ea typeface="ＭＳ Ｐゴシック"/>
            </a:endParaRPr>
          </a:p>
          <a:p>
            <a:pPr marL="334010" lvl="2" indent="-334010">
              <a:defRPr/>
            </a:pPr>
            <a:r>
              <a:rPr lang="en-AU" altLang="en-US" sz="2000">
                <a:ea typeface="ＭＳ Ｐゴシック" pitchFamily="34" charset="-128"/>
              </a:rPr>
              <a:t>Chair</a:t>
            </a:r>
            <a:endParaRPr lang="en-AU" altLang="en-US" sz="2000">
              <a:ea typeface="ＭＳ Ｐゴシック" pitchFamily="34" charset="-128"/>
              <a:cs typeface="Arial"/>
            </a:endParaRPr>
          </a:p>
          <a:p>
            <a:pPr marL="334010" lvl="2" indent="-334010">
              <a:defRPr/>
            </a:pPr>
            <a:r>
              <a:rPr lang="en-AU" altLang="en-US" sz="2000">
                <a:ea typeface="ＭＳ Ｐゴシック" pitchFamily="34" charset="-128"/>
              </a:rPr>
              <a:t>Treasurer</a:t>
            </a:r>
            <a:endParaRPr lang="en-AU" altLang="en-US" sz="2000">
              <a:ea typeface="ＭＳ Ｐゴシック" pitchFamily="34" charset="-128"/>
              <a:cs typeface="Arial"/>
            </a:endParaRPr>
          </a:p>
          <a:p>
            <a:pPr marL="334010" lvl="2" indent="-334010">
              <a:defRPr/>
            </a:pPr>
            <a:r>
              <a:rPr lang="en-AU" altLang="en-US" sz="2000">
                <a:ea typeface="ＭＳ Ｐゴシック" pitchFamily="34" charset="-128"/>
              </a:rPr>
              <a:t>Secretary</a:t>
            </a:r>
            <a:endParaRPr lang="en-AU" altLang="en-US" sz="2000">
              <a:ea typeface="ＭＳ Ｐゴシック" pitchFamily="34" charset="-128"/>
              <a:cs typeface="Arial"/>
            </a:endParaRPr>
          </a:p>
        </p:txBody>
      </p:sp>
    </p:spTree>
    <p:extLst>
      <p:ext uri="{BB962C8B-B14F-4D97-AF65-F5344CB8AC3E}">
        <p14:creationId xmlns:p14="http://schemas.microsoft.com/office/powerpoint/2010/main" val="3415421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Tools and their access and availability</a:t>
            </a:r>
          </a:p>
        </p:txBody>
      </p:sp>
      <p:sp>
        <p:nvSpPr>
          <p:cNvPr id="4099" name="Content Placeholder 2"/>
          <p:cNvSpPr>
            <a:spLocks noGrp="1"/>
          </p:cNvSpPr>
          <p:nvPr>
            <p:ph type="body" sz="quarter" idx="10"/>
          </p:nvPr>
        </p:nvSpPr>
        <p:spPr>
          <a:xfrm>
            <a:off x="719669" y="1619251"/>
            <a:ext cx="10440683" cy="4860925"/>
          </a:xfrm>
        </p:spPr>
        <p:txBody>
          <a:bodyPr/>
          <a:lstStyle/>
          <a:p>
            <a:pPr>
              <a:defRPr/>
            </a:pPr>
            <a:r>
              <a:rPr lang="en-AU" altLang="en-US" sz="2200">
                <a:ea typeface="ＭＳ Ｐゴシック" pitchFamily="34" charset="-128"/>
              </a:rPr>
              <a:t>Board Capability Review Tool</a:t>
            </a:r>
          </a:p>
          <a:p>
            <a:pPr>
              <a:defRPr/>
            </a:pPr>
            <a:r>
              <a:rPr lang="en-AU" altLang="en-US" sz="2200">
                <a:ea typeface="ＭＳ Ｐゴシック" pitchFamily="34" charset="-128"/>
              </a:rPr>
              <a:t>Self Assessment Tool for Potential Board Members</a:t>
            </a:r>
          </a:p>
          <a:p>
            <a:pPr>
              <a:defRPr/>
            </a:pPr>
            <a:r>
              <a:rPr lang="en-AU" altLang="en-US" sz="2200">
                <a:ea typeface="ＭＳ Ｐゴシック" pitchFamily="34" charset="-128"/>
              </a:rPr>
              <a:t>Board Member’s Self Assessment Tool</a:t>
            </a:r>
          </a:p>
          <a:p>
            <a:pPr>
              <a:defRPr/>
            </a:pPr>
            <a:r>
              <a:rPr lang="en-AU" altLang="en-US" sz="2200">
                <a:ea typeface="ＭＳ Ｐゴシック" pitchFamily="34" charset="-128"/>
              </a:rPr>
              <a:t>Capability Action Plan</a:t>
            </a:r>
          </a:p>
          <a:p>
            <a:pPr>
              <a:defRPr/>
            </a:pPr>
            <a:endParaRPr lang="en-AU" altLang="en-US">
              <a:ea typeface="ＭＳ Ｐゴシック" pitchFamily="34" charset="-128"/>
            </a:endParaRPr>
          </a:p>
          <a:p>
            <a:pPr lvl="1">
              <a:defRPr/>
            </a:pPr>
            <a:r>
              <a:rPr lang="en-AU" altLang="en-US" sz="2000">
                <a:ea typeface="ＭＳ Ｐゴシック" pitchFamily="34" charset="-128"/>
              </a:rPr>
              <a:t>The tools are available in Community Sector Governance Capability Framework Tool Kit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Activity: Individual Capabilities</a:t>
            </a:r>
          </a:p>
        </p:txBody>
      </p:sp>
      <p:sp>
        <p:nvSpPr>
          <p:cNvPr id="4099" name="Content Placeholder 2"/>
          <p:cNvSpPr>
            <a:spLocks noGrp="1"/>
          </p:cNvSpPr>
          <p:nvPr>
            <p:ph type="body" sz="quarter" idx="10"/>
          </p:nvPr>
        </p:nvSpPr>
        <p:spPr>
          <a:xfrm>
            <a:off x="719669" y="1619251"/>
            <a:ext cx="10170004" cy="4860925"/>
          </a:xfrm>
        </p:spPr>
        <p:txBody>
          <a:bodyPr/>
          <a:lstStyle/>
          <a:p>
            <a:pPr>
              <a:defRPr/>
            </a:pPr>
            <a:r>
              <a:rPr lang="en-AU" altLang="en-US" sz="2200">
                <a:ea typeface="ＭＳ Ｐゴシック" pitchFamily="34" charset="-128"/>
              </a:rPr>
              <a:t>Using the Capability Framework: </a:t>
            </a:r>
          </a:p>
          <a:p>
            <a:pPr marL="342900" lvl="1" indent="-342900">
              <a:buFont typeface="Wingdings"/>
              <a:buChar char="Ø"/>
              <a:defRPr/>
            </a:pPr>
            <a:r>
              <a:rPr lang="en-AU" altLang="en-US" sz="2000">
                <a:ea typeface="ＭＳ Ｐゴシック" pitchFamily="34" charset="-128"/>
              </a:rPr>
              <a:t>Choose two capabilities you feel best reflect your personal strengths as a Board member.</a:t>
            </a:r>
            <a:endParaRPr lang="en-AU" altLang="en-US" sz="2000">
              <a:ea typeface="ＭＳ Ｐゴシック" pitchFamily="34" charset="-128"/>
              <a:cs typeface="Arial"/>
            </a:endParaRPr>
          </a:p>
          <a:p>
            <a:pPr marL="342900" lvl="1" indent="-342900">
              <a:buFont typeface="Wingdings"/>
              <a:buChar char="Ø"/>
              <a:defRPr/>
            </a:pPr>
            <a:endParaRPr lang="en-AU" altLang="en-US" sz="2000">
              <a:ea typeface="ＭＳ Ｐゴシック" pitchFamily="34" charset="-128"/>
              <a:cs typeface="Arial"/>
            </a:endParaRPr>
          </a:p>
          <a:p>
            <a:pPr marL="342900" lvl="1" indent="-342900">
              <a:buFont typeface="Wingdings"/>
              <a:buChar char="Ø"/>
              <a:defRPr/>
            </a:pPr>
            <a:r>
              <a:rPr lang="en-AU" altLang="en-US" sz="2000">
                <a:ea typeface="ＭＳ Ｐゴシック" pitchFamily="34" charset="-128"/>
              </a:rPr>
              <a:t>Think of a practical example of how you demonstrate each of those capabilities.</a:t>
            </a:r>
            <a:endParaRPr lang="en-AU" altLang="en-US" sz="2000">
              <a:ea typeface="ＭＳ Ｐゴシック" pitchFamily="34" charset="-128"/>
              <a:cs typeface="Arial"/>
            </a:endParaRPr>
          </a:p>
          <a:p>
            <a:pPr marL="755650" lvl="4" indent="0">
              <a:buNone/>
              <a:defRPr/>
            </a:pPr>
            <a:endParaRPr lang="en-AU" altLang="en-US">
              <a:ea typeface="ＭＳ Ｐゴシック" pitchFamily="34" charset="-128"/>
            </a:endParaRPr>
          </a:p>
        </p:txBody>
      </p:sp>
    </p:spTree>
    <p:extLst>
      <p:ext uri="{BB962C8B-B14F-4D97-AF65-F5344CB8AC3E}">
        <p14:creationId xmlns:p14="http://schemas.microsoft.com/office/powerpoint/2010/main" val="1686368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About the Board Capability Review Tool</a:t>
            </a:r>
          </a:p>
        </p:txBody>
      </p:sp>
      <p:sp>
        <p:nvSpPr>
          <p:cNvPr id="4099" name="Content Placeholder 2"/>
          <p:cNvSpPr>
            <a:spLocks noGrp="1"/>
          </p:cNvSpPr>
          <p:nvPr>
            <p:ph type="body" sz="quarter" idx="10"/>
          </p:nvPr>
        </p:nvSpPr>
        <p:spPr>
          <a:xfrm>
            <a:off x="719669" y="1619251"/>
            <a:ext cx="9587969" cy="4860925"/>
          </a:xfrm>
        </p:spPr>
        <p:txBody>
          <a:bodyPr/>
          <a:lstStyle/>
          <a:p>
            <a:pPr marL="342900" lvl="1" indent="-342900">
              <a:buFont typeface="Arial"/>
              <a:buChar char="•"/>
              <a:defRPr/>
            </a:pPr>
            <a:r>
              <a:rPr lang="en-AU" altLang="en-US" sz="2000">
                <a:ea typeface="ＭＳ Ｐゴシック" pitchFamily="34" charset="-128"/>
              </a:rPr>
              <a:t>Used as a basis for evaluating the Board’s overall performance and capabilities</a:t>
            </a:r>
            <a:endParaRPr lang="en-US"/>
          </a:p>
          <a:p>
            <a:pPr marL="342900" lvl="1" indent="-342900">
              <a:buFont typeface="Arial"/>
              <a:buChar char="•"/>
              <a:defRPr/>
            </a:pPr>
            <a:r>
              <a:rPr lang="en-AU" altLang="en-US" sz="2000">
                <a:ea typeface="ＭＳ Ｐゴシック" pitchFamily="34" charset="-128"/>
              </a:rPr>
              <a:t>Provides an opportunity for the Board to identify  and address any capability gaps and review development opportunities</a:t>
            </a:r>
            <a:endParaRPr lang="en-AU" altLang="en-US" sz="2000">
              <a:ea typeface="ＭＳ Ｐゴシック" pitchFamily="34" charset="-128"/>
              <a:cs typeface="Arial"/>
            </a:endParaRPr>
          </a:p>
          <a:p>
            <a:pPr marL="342900" lvl="1" indent="-342900">
              <a:buFont typeface="Arial"/>
              <a:buChar char="•"/>
              <a:defRPr/>
            </a:pPr>
            <a:r>
              <a:rPr lang="en-AU" altLang="en-US" sz="2000">
                <a:ea typeface="ＭＳ Ｐゴシック" pitchFamily="34" charset="-128"/>
              </a:rPr>
              <a:t>Useful for providing the basis for better targeting of potential Board members</a:t>
            </a:r>
            <a:endParaRPr lang="en-AU" altLang="en-US" sz="2000">
              <a:ea typeface="ＭＳ Ｐゴシック" pitchFamily="34" charset="-128"/>
              <a:cs typeface="Arial"/>
            </a:endParaRPr>
          </a:p>
          <a:p>
            <a:pPr marL="342900" lvl="1" indent="-342900">
              <a:buFont typeface="Arial"/>
              <a:buChar char="•"/>
              <a:defRPr/>
            </a:pPr>
            <a:r>
              <a:rPr lang="en-AU" altLang="en-US" sz="2000">
                <a:ea typeface="ＭＳ Ｐゴシック" pitchFamily="34" charset="-128"/>
              </a:rPr>
              <a:t>Can be used as an annual review tool</a:t>
            </a:r>
            <a:endParaRPr lang="en-AU" altLang="en-US" sz="2000">
              <a:ea typeface="ＭＳ Ｐゴシック" pitchFamily="34" charset="-128"/>
              <a:cs typeface="Arial"/>
            </a:endParaRPr>
          </a:p>
        </p:txBody>
      </p:sp>
    </p:spTree>
    <p:extLst>
      <p:ext uri="{BB962C8B-B14F-4D97-AF65-F5344CB8AC3E}">
        <p14:creationId xmlns:p14="http://schemas.microsoft.com/office/powerpoint/2010/main" val="1865441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Activity: Using the Board Capability Review Tool</a:t>
            </a:r>
          </a:p>
        </p:txBody>
      </p:sp>
      <p:sp>
        <p:nvSpPr>
          <p:cNvPr id="4099" name="Content Placeholder 2"/>
          <p:cNvSpPr>
            <a:spLocks noGrp="1"/>
          </p:cNvSpPr>
          <p:nvPr>
            <p:ph type="body" sz="quarter" idx="10"/>
          </p:nvPr>
        </p:nvSpPr>
        <p:spPr>
          <a:xfrm>
            <a:off x="719669" y="1619251"/>
            <a:ext cx="10377183" cy="4860925"/>
          </a:xfrm>
        </p:spPr>
        <p:txBody>
          <a:bodyPr/>
          <a:lstStyle/>
          <a:p>
            <a:pPr marL="342900" lvl="1" indent="-342900">
              <a:buFont typeface="Arial"/>
              <a:buChar char="•"/>
              <a:defRPr/>
            </a:pPr>
            <a:r>
              <a:rPr lang="en-AU" altLang="en-US" sz="2000">
                <a:ea typeface="ＭＳ Ｐゴシック" pitchFamily="34" charset="-128"/>
              </a:rPr>
              <a:t>Each Board member to complete the Board Review Tool</a:t>
            </a:r>
            <a:endParaRPr lang="en-US"/>
          </a:p>
          <a:p>
            <a:pPr marL="342900" lvl="1" indent="-342900">
              <a:buFont typeface="Arial"/>
              <a:buChar char="•"/>
              <a:defRPr/>
            </a:pPr>
            <a:r>
              <a:rPr lang="en-AU" altLang="en-US" sz="2000">
                <a:ea typeface="ＭＳ Ｐゴシック" pitchFamily="34" charset="-128"/>
              </a:rPr>
              <a:t>The activity is anonymous</a:t>
            </a:r>
            <a:endParaRPr lang="en-AU" altLang="en-US" sz="2000">
              <a:ea typeface="ＭＳ Ｐゴシック" pitchFamily="34" charset="-128"/>
              <a:cs typeface="Arial"/>
            </a:endParaRPr>
          </a:p>
          <a:p>
            <a:pPr marL="342900" lvl="1" indent="-342900">
              <a:buFont typeface="Arial"/>
              <a:buChar char="•"/>
              <a:defRPr/>
            </a:pPr>
            <a:r>
              <a:rPr lang="en-AU" altLang="en-US" sz="2000">
                <a:ea typeface="ＭＳ Ｐゴシック" pitchFamily="34" charset="-128"/>
              </a:rPr>
              <a:t>Individual responses will be collected and information collated</a:t>
            </a:r>
            <a:endParaRPr lang="en-AU" altLang="en-US" sz="2000">
              <a:ea typeface="ＭＳ Ｐゴシック" pitchFamily="34" charset="-128"/>
              <a:cs typeface="Arial"/>
            </a:endParaRPr>
          </a:p>
          <a:p>
            <a:pPr marL="342900" lvl="1" indent="-342900">
              <a:buFont typeface="Arial"/>
              <a:buChar char="•"/>
              <a:defRPr/>
            </a:pPr>
            <a:r>
              <a:rPr lang="en-AU" altLang="en-US" sz="2000">
                <a:ea typeface="ＭＳ Ｐゴシック" pitchFamily="34" charset="-128"/>
              </a:rPr>
              <a:t>Group discussion on the trends highlighted in the collation of outcomes from the Review</a:t>
            </a:r>
            <a:endParaRPr lang="en-AU" altLang="en-US" sz="2000">
              <a:ea typeface="ＭＳ Ｐゴシック" pitchFamily="34" charset="-128"/>
              <a:cs typeface="Arial"/>
            </a:endParaRPr>
          </a:p>
          <a:p>
            <a:pPr marL="342900" lvl="1" indent="-342900">
              <a:buFont typeface="Arial"/>
              <a:buChar char="•"/>
              <a:defRPr/>
            </a:pPr>
            <a:r>
              <a:rPr lang="en-AU" altLang="en-US" sz="2000">
                <a:ea typeface="ＭＳ Ｐゴシック" pitchFamily="34" charset="-128"/>
              </a:rPr>
              <a:t>Development of a Board Development Action Plan based on the outcomes</a:t>
            </a:r>
            <a:endParaRPr lang="en-AU" altLang="en-US" sz="2000">
              <a:ea typeface="ＭＳ Ｐゴシック" pitchFamily="34" charset="-128"/>
              <a:cs typeface="Arial"/>
            </a:endParaRPr>
          </a:p>
          <a:p>
            <a:pPr marL="755650" lvl="4" indent="0">
              <a:buNone/>
              <a:defRPr/>
            </a:pPr>
            <a:endParaRPr lang="en-AU" altLang="en-US">
              <a:ea typeface="ＭＳ Ｐゴシック" pitchFamily="34" charset="-128"/>
            </a:endParaRPr>
          </a:p>
        </p:txBody>
      </p:sp>
    </p:spTree>
    <p:extLst>
      <p:ext uri="{BB962C8B-B14F-4D97-AF65-F5344CB8AC3E}">
        <p14:creationId xmlns:p14="http://schemas.microsoft.com/office/powerpoint/2010/main" val="1895012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Developing the Action Plan</a:t>
            </a:r>
          </a:p>
        </p:txBody>
      </p:sp>
      <p:sp>
        <p:nvSpPr>
          <p:cNvPr id="4099" name="Content Placeholder 2"/>
          <p:cNvSpPr>
            <a:spLocks noGrp="1"/>
          </p:cNvSpPr>
          <p:nvPr>
            <p:ph type="body" sz="quarter" idx="10"/>
          </p:nvPr>
        </p:nvSpPr>
        <p:spPr>
          <a:xfrm>
            <a:off x="719669" y="1619251"/>
            <a:ext cx="9587969" cy="4860925"/>
          </a:xfrm>
        </p:spPr>
        <p:txBody>
          <a:bodyPr/>
          <a:lstStyle/>
          <a:p>
            <a:pPr lvl="1">
              <a:defRPr/>
            </a:pPr>
            <a:r>
              <a:rPr lang="en-AU" altLang="en-US" sz="2000">
                <a:ea typeface="ＭＳ Ｐゴシック" pitchFamily="34" charset="-128"/>
              </a:rPr>
              <a:t>An Action Plan template is in the Tool Kit</a:t>
            </a:r>
          </a:p>
          <a:p>
            <a:pPr lvl="1">
              <a:defRPr/>
            </a:pPr>
            <a:r>
              <a:rPr lang="en-AU" altLang="en-US" sz="2000">
                <a:ea typeface="ＭＳ Ｐゴシック" pitchFamily="34" charset="-128"/>
              </a:rPr>
              <a:t>The best place to start for resources is the website:</a:t>
            </a:r>
          </a:p>
          <a:p>
            <a:pPr lvl="1">
              <a:defRPr/>
            </a:pPr>
            <a:r>
              <a:rPr lang="en-AU" altLang="en-US" sz="2000">
                <a:solidFill>
                  <a:srgbClr val="FF0000"/>
                </a:solidFill>
                <a:ea typeface="ＭＳ Ｐゴシック" pitchFamily="34" charset="-128"/>
                <a:hlinkClick r:id="rId3"/>
              </a:rPr>
              <a:t>https://providers.dffh.vic.gov.au/governance-community-organisations</a:t>
            </a:r>
            <a:r>
              <a:rPr lang="en-AU" altLang="en-US" sz="2000">
                <a:solidFill>
                  <a:srgbClr val="FF0000"/>
                </a:solidFill>
                <a:ea typeface="ＭＳ Ｐゴシック" pitchFamily="34" charset="-128"/>
              </a:rPr>
              <a:t> </a:t>
            </a:r>
          </a:p>
        </p:txBody>
      </p:sp>
    </p:spTree>
    <p:extLst>
      <p:ext uri="{BB962C8B-B14F-4D97-AF65-F5344CB8AC3E}">
        <p14:creationId xmlns:p14="http://schemas.microsoft.com/office/powerpoint/2010/main" val="3409913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E545C-DB8D-4906-85F6-7E0A50517B1D}"/>
              </a:ext>
            </a:extLst>
          </p:cNvPr>
          <p:cNvSpPr>
            <a:spLocks noGrp="1"/>
          </p:cNvSpPr>
          <p:nvPr>
            <p:ph type="title"/>
          </p:nvPr>
        </p:nvSpPr>
        <p:spPr/>
        <p:txBody>
          <a:bodyPr/>
          <a:lstStyle/>
          <a:p>
            <a:r>
              <a:rPr lang="en-AU"/>
              <a:t>Accessibility statement and publisher information</a:t>
            </a:r>
          </a:p>
        </p:txBody>
      </p:sp>
      <p:sp>
        <p:nvSpPr>
          <p:cNvPr id="3" name="Content Placeholder 2">
            <a:extLst>
              <a:ext uri="{FF2B5EF4-FFF2-40B4-BE49-F238E27FC236}">
                <a16:creationId xmlns:a16="http://schemas.microsoft.com/office/drawing/2014/main" id="{F49D93FB-83CE-40CE-8B33-667B208A9729}"/>
              </a:ext>
            </a:extLst>
          </p:cNvPr>
          <p:cNvSpPr>
            <a:spLocks noGrp="1"/>
          </p:cNvSpPr>
          <p:nvPr>
            <p:ph idx="1"/>
          </p:nvPr>
        </p:nvSpPr>
        <p:spPr/>
        <p:txBody>
          <a:bodyPr/>
          <a:lstStyle/>
          <a:p>
            <a:pPr lvl="1"/>
            <a:r>
              <a:rPr lang="en-AU" sz="1600" dirty="0"/>
              <a:t>To receive this presentation in another format email Service Agreement Performance branch </a:t>
            </a:r>
            <a:r>
              <a:rPr lang="en-AU" sz="1600" dirty="0">
                <a:hlinkClick r:id="rId2"/>
              </a:rPr>
              <a:t>SAComms@dffh.vic.gov.au</a:t>
            </a:r>
            <a:endParaRPr lang="en-AU" sz="1600" dirty="0"/>
          </a:p>
          <a:p>
            <a:pPr lvl="1"/>
            <a:r>
              <a:rPr lang="en-AU" sz="1400" dirty="0"/>
              <a:t>Authorised and published by the Victorian Government, 1 Treasury Place, Melbourne.</a:t>
            </a:r>
            <a:br>
              <a:rPr lang="en-AU" sz="1400" dirty="0"/>
            </a:br>
            <a:r>
              <a:rPr lang="en-AU" sz="1400" dirty="0"/>
              <a:t>© State of Victoria, Australia, Department of Families, Fairness and Housing, August 2024.</a:t>
            </a:r>
          </a:p>
          <a:p>
            <a:pPr lvl="1"/>
            <a:br>
              <a:rPr lang="en-AU" sz="1400" dirty="0"/>
            </a:br>
            <a:r>
              <a:rPr lang="en-AU" sz="1400" dirty="0"/>
              <a:t>Available at </a:t>
            </a:r>
            <a:r>
              <a:rPr lang="en-AU" sz="1400" dirty="0">
                <a:hlinkClick r:id="rId3">
                  <a:extLst>
                    <a:ext uri="{A12FA001-AC4F-418D-AE19-62706E023703}">
                      <ahyp:hlinkClr xmlns:ahyp="http://schemas.microsoft.com/office/drawing/2018/hyperlinkcolor" val="tx"/>
                    </a:ext>
                  </a:extLst>
                </a:hlinkClick>
              </a:rPr>
              <a:t>Funded Agency Channel Governance </a:t>
            </a:r>
            <a:r>
              <a:rPr lang="en-AU" sz="1400" dirty="0"/>
              <a:t>&lt;</a:t>
            </a:r>
            <a:r>
              <a:rPr lang="en-AU" sz="1400" dirty="0">
                <a:hlinkClick r:id="rId3">
                  <a:extLst>
                    <a:ext uri="{A12FA001-AC4F-418D-AE19-62706E023703}">
                      <ahyp:hlinkClr xmlns:ahyp="http://schemas.microsoft.com/office/drawing/2018/hyperlinkcolor" val="tx"/>
                    </a:ext>
                  </a:extLst>
                </a:hlinkClick>
              </a:rPr>
              <a:t>fac.dffh.vic.gov.au</a:t>
            </a:r>
            <a:r>
              <a:rPr lang="en-AU" sz="1400">
                <a:hlinkClick r:id="rId3">
                  <a:extLst>
                    <a:ext uri="{A12FA001-AC4F-418D-AE19-62706E023703}">
                      <ahyp:hlinkClr xmlns:ahyp="http://schemas.microsoft.com/office/drawing/2018/hyperlinkcolor" val="tx"/>
                    </a:ext>
                  </a:extLst>
                </a:hlinkClick>
              </a:rPr>
              <a:t>/governance</a:t>
            </a:r>
            <a:r>
              <a:rPr lang="en-AU" sz="1400"/>
              <a:t>&gt;</a:t>
            </a:r>
            <a:endParaRPr lang="en-AU" sz="1400" dirty="0"/>
          </a:p>
        </p:txBody>
      </p:sp>
    </p:spTree>
    <p:extLst>
      <p:ext uri="{BB962C8B-B14F-4D97-AF65-F5344CB8AC3E}">
        <p14:creationId xmlns:p14="http://schemas.microsoft.com/office/powerpoint/2010/main" val="3046233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Agenda</a:t>
            </a:r>
          </a:p>
        </p:txBody>
      </p:sp>
      <p:sp>
        <p:nvSpPr>
          <p:cNvPr id="4099" name="Content Placeholder 2"/>
          <p:cNvSpPr>
            <a:spLocks noGrp="1"/>
          </p:cNvSpPr>
          <p:nvPr>
            <p:ph type="body" sz="quarter" idx="10"/>
          </p:nvPr>
        </p:nvSpPr>
        <p:spPr>
          <a:xfrm>
            <a:off x="719669" y="1332924"/>
            <a:ext cx="8243888" cy="4860925"/>
          </a:xfrm>
        </p:spPr>
        <p:txBody>
          <a:bodyPr/>
          <a:lstStyle/>
          <a:p>
            <a:pPr marL="457200" indent="-457200">
              <a:buAutoNum type="arabicPeriod"/>
              <a:defRPr/>
            </a:pPr>
            <a:r>
              <a:rPr lang="en-AU" altLang="en-US" sz="2000" b="0">
                <a:ea typeface="ＭＳ Ｐゴシック" pitchFamily="34" charset="-128"/>
              </a:rPr>
              <a:t>Introduction</a:t>
            </a:r>
            <a:endParaRPr lang="en-US"/>
          </a:p>
          <a:p>
            <a:pPr marL="457200" indent="-457200">
              <a:buAutoNum type="arabicPeriod"/>
              <a:defRPr/>
            </a:pPr>
            <a:r>
              <a:rPr lang="en-AU" altLang="en-US" sz="2000" b="0">
                <a:ea typeface="ＭＳ Ｐゴシック" pitchFamily="34" charset="-128"/>
              </a:rPr>
              <a:t>Good Governance</a:t>
            </a:r>
          </a:p>
          <a:p>
            <a:pPr marL="457200" indent="-457200">
              <a:buAutoNum type="arabicPeriod"/>
              <a:defRPr/>
            </a:pPr>
            <a:r>
              <a:rPr lang="en-AU" altLang="en-US" sz="2000" b="0">
                <a:ea typeface="ＭＳ Ｐゴシック" pitchFamily="34" charset="-128"/>
              </a:rPr>
              <a:t>Overview of Community Sector </a:t>
            </a:r>
          </a:p>
          <a:p>
            <a:pPr marL="457200" indent="-457200">
              <a:buAutoNum type="arabicPeriod"/>
              <a:defRPr/>
            </a:pPr>
            <a:r>
              <a:rPr lang="en-AU" altLang="en-US" sz="2000" b="0">
                <a:ea typeface="ＭＳ Ｐゴシック" pitchFamily="34" charset="-128"/>
              </a:rPr>
              <a:t>Governance Capability Framework</a:t>
            </a:r>
          </a:p>
          <a:p>
            <a:pPr marL="457200" indent="-457200">
              <a:buAutoNum type="arabicPeriod"/>
              <a:defRPr/>
            </a:pPr>
            <a:r>
              <a:rPr lang="en-AU" altLang="en-US" sz="2000" b="0">
                <a:ea typeface="ＭＳ Ｐゴシック" pitchFamily="34" charset="-128"/>
              </a:rPr>
              <a:t>Using the Framework</a:t>
            </a:r>
          </a:p>
          <a:p>
            <a:pPr marL="457200" indent="-457200">
              <a:buAutoNum type="arabicPeriod"/>
              <a:defRPr/>
            </a:pPr>
            <a:r>
              <a:rPr lang="en-AU" altLang="en-US" sz="2000" b="0">
                <a:ea typeface="ＭＳ Ｐゴシック" pitchFamily="34" charset="-128"/>
              </a:rPr>
              <a:t>Reviewing the Board Capabilities</a:t>
            </a:r>
          </a:p>
          <a:p>
            <a:pPr marL="457200" indent="-457200">
              <a:buAutoNum type="arabicPeriod"/>
              <a:defRPr/>
            </a:pPr>
            <a:r>
              <a:rPr lang="en-AU" altLang="en-US" sz="2000" b="0">
                <a:ea typeface="ＭＳ Ｐゴシック" pitchFamily="34" charset="-128"/>
              </a:rPr>
              <a:t>Developing an Action Plan</a:t>
            </a:r>
          </a:p>
        </p:txBody>
      </p:sp>
    </p:spTree>
    <p:extLst>
      <p:ext uri="{BB962C8B-B14F-4D97-AF65-F5344CB8AC3E}">
        <p14:creationId xmlns:p14="http://schemas.microsoft.com/office/powerpoint/2010/main" val="3096903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Purpose of session</a:t>
            </a:r>
          </a:p>
        </p:txBody>
      </p:sp>
      <p:sp>
        <p:nvSpPr>
          <p:cNvPr id="4099" name="Content Placeholder 2"/>
          <p:cNvSpPr>
            <a:spLocks noGrp="1"/>
          </p:cNvSpPr>
          <p:nvPr>
            <p:ph type="body" sz="quarter" idx="10"/>
          </p:nvPr>
        </p:nvSpPr>
        <p:spPr>
          <a:xfrm>
            <a:off x="719669" y="1619251"/>
            <a:ext cx="11075167" cy="4860925"/>
          </a:xfrm>
        </p:spPr>
        <p:txBody>
          <a:bodyPr/>
          <a:lstStyle/>
          <a:p>
            <a:pPr>
              <a:defRPr/>
            </a:pPr>
            <a:r>
              <a:rPr lang="en-AU" altLang="en-US" sz="2200">
                <a:ea typeface="ＭＳ Ｐゴシック" pitchFamily="34" charset="-128"/>
              </a:rPr>
              <a:t>Using the Community Sector Governance Capability Framework to:</a:t>
            </a:r>
          </a:p>
          <a:p>
            <a:pPr marL="342900" lvl="1" indent="-342900">
              <a:buFont typeface="Arial" panose="020B0604020202020204" pitchFamily="34" charset="0"/>
              <a:buChar char="•"/>
              <a:defRPr/>
            </a:pPr>
            <a:r>
              <a:rPr lang="en-AU" altLang="en-US" sz="2000">
                <a:ea typeface="ＭＳ Ｐゴシック" pitchFamily="34" charset="-128"/>
              </a:rPr>
              <a:t>Review our Board’s capabilities</a:t>
            </a:r>
          </a:p>
          <a:p>
            <a:pPr marL="342900" lvl="1" indent="-342900">
              <a:buFont typeface="Arial" panose="020B0604020202020204" pitchFamily="34" charset="0"/>
              <a:buChar char="•"/>
              <a:defRPr/>
            </a:pPr>
            <a:r>
              <a:rPr lang="en-AU" altLang="en-US" sz="2000">
                <a:ea typeface="ＭＳ Ｐゴシック" pitchFamily="34" charset="-128"/>
              </a:rPr>
              <a:t>Identify where we might need to develop capability</a:t>
            </a:r>
          </a:p>
          <a:p>
            <a:pPr marL="342900" lvl="1" indent="-342900">
              <a:buFont typeface="Arial" panose="020B0604020202020204" pitchFamily="34" charset="0"/>
              <a:buChar char="•"/>
              <a:defRPr/>
            </a:pPr>
            <a:r>
              <a:rPr lang="en-AU" altLang="en-US" sz="2000">
                <a:ea typeface="ＭＳ Ｐゴシック" pitchFamily="34" charset="-128"/>
              </a:rPr>
              <a:t>Decide how we will do this.</a:t>
            </a:r>
          </a:p>
          <a:p>
            <a:pPr marL="755650" lvl="4" indent="0">
              <a:buNone/>
              <a:defRPr/>
            </a:pPr>
            <a:endParaRPr lang="en-AU" altLang="en-US">
              <a:ea typeface="ＭＳ Ｐゴシック" pitchFamily="34" charset="-128"/>
            </a:endParaRPr>
          </a:p>
        </p:txBody>
      </p:sp>
    </p:spTree>
    <p:extLst>
      <p:ext uri="{BB962C8B-B14F-4D97-AF65-F5344CB8AC3E}">
        <p14:creationId xmlns:p14="http://schemas.microsoft.com/office/powerpoint/2010/main" val="44190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Good Governance</a:t>
            </a:r>
          </a:p>
        </p:txBody>
      </p:sp>
      <p:sp>
        <p:nvSpPr>
          <p:cNvPr id="4099" name="Content Placeholder 2"/>
          <p:cNvSpPr>
            <a:spLocks noGrp="1"/>
          </p:cNvSpPr>
          <p:nvPr>
            <p:ph type="body" sz="quarter" idx="10"/>
          </p:nvPr>
        </p:nvSpPr>
        <p:spPr>
          <a:xfrm>
            <a:off x="618837" y="1619251"/>
            <a:ext cx="11062612" cy="4860925"/>
          </a:xfrm>
        </p:spPr>
        <p:txBody>
          <a:bodyPr/>
          <a:lstStyle/>
          <a:p>
            <a:pPr algn="ctr">
              <a:defRPr/>
            </a:pPr>
            <a:endParaRPr lang="en-AU" altLang="en-US" sz="3600">
              <a:ea typeface="ＭＳ Ｐゴシック"/>
            </a:endParaRPr>
          </a:p>
          <a:p>
            <a:pPr algn="ctr">
              <a:defRPr/>
            </a:pPr>
            <a:r>
              <a:rPr lang="en-AU" altLang="en-US" sz="3600">
                <a:ea typeface="ＭＳ Ｐゴシック"/>
              </a:rPr>
              <a:t>Good governance provides organisational leadership: it shapes the organisation’s mission and values and focuses on outcomes and sustainability.</a:t>
            </a:r>
            <a:endParaRPr lang="en-US" sz="3600">
              <a:ea typeface="ＭＳ Ｐゴシック"/>
            </a:endParaRPr>
          </a:p>
        </p:txBody>
      </p:sp>
    </p:spTree>
    <p:extLst>
      <p:ext uri="{BB962C8B-B14F-4D97-AF65-F5344CB8AC3E}">
        <p14:creationId xmlns:p14="http://schemas.microsoft.com/office/powerpoint/2010/main" val="135233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The Governance Model</a:t>
            </a:r>
          </a:p>
        </p:txBody>
      </p:sp>
      <p:sp>
        <p:nvSpPr>
          <p:cNvPr id="4099" name="Content Placeholder 2"/>
          <p:cNvSpPr>
            <a:spLocks noGrp="1"/>
          </p:cNvSpPr>
          <p:nvPr>
            <p:ph type="body" sz="quarter" idx="10"/>
          </p:nvPr>
        </p:nvSpPr>
        <p:spPr>
          <a:xfrm>
            <a:off x="719669" y="1619251"/>
            <a:ext cx="9587969" cy="4860925"/>
          </a:xfrm>
        </p:spPr>
        <p:txBody>
          <a:bodyPr/>
          <a:lstStyle/>
          <a:p>
            <a:pPr lvl="1">
              <a:defRPr/>
            </a:pPr>
            <a:endParaRPr lang="en-AU" altLang="en-US">
              <a:ea typeface="ＭＳ Ｐゴシック" pitchFamily="34" charset="-128"/>
            </a:endParaRPr>
          </a:p>
          <a:p>
            <a:pPr marL="342900" lvl="1" indent="-342900">
              <a:buFont typeface="Wingdings"/>
              <a:buChar char="Ø"/>
              <a:defRPr/>
            </a:pPr>
            <a:r>
              <a:rPr lang="en-AU" altLang="en-US" sz="2000">
                <a:ea typeface="ＭＳ Ｐゴシック" pitchFamily="34" charset="-128"/>
              </a:rPr>
              <a:t>Governance is what the Board does – providing purpose, leadership and overall strategy for the organisation. The Chair is the leader of the Board.</a:t>
            </a:r>
            <a:endParaRPr lang="en-AU" altLang="en-US" sz="2000">
              <a:ea typeface="ＭＳ Ｐゴシック" pitchFamily="34" charset="-128"/>
              <a:cs typeface="Arial"/>
            </a:endParaRPr>
          </a:p>
          <a:p>
            <a:pPr marL="342900" lvl="1" indent="-342900">
              <a:buFont typeface="Wingdings"/>
              <a:buChar char="Ø"/>
              <a:defRPr/>
            </a:pPr>
            <a:endParaRPr lang="en-AU" altLang="en-US" sz="2000">
              <a:ea typeface="ＭＳ Ｐゴシック" pitchFamily="34" charset="-128"/>
              <a:cs typeface="Arial"/>
            </a:endParaRPr>
          </a:p>
          <a:p>
            <a:pPr marL="342900" lvl="1" indent="-342900">
              <a:buFont typeface="Wingdings"/>
              <a:buChar char="Ø"/>
              <a:defRPr/>
            </a:pPr>
            <a:r>
              <a:rPr lang="en-AU" altLang="en-US" sz="2000">
                <a:ea typeface="ＭＳ Ｐゴシック" pitchFamily="34" charset="-128"/>
              </a:rPr>
              <a:t>Staff carry out the everyday workings of the organisation and they implement Board policy. The CEO is in charge of management.</a:t>
            </a:r>
            <a:endParaRPr lang="en-AU" altLang="en-US" sz="2000">
              <a:ea typeface="ＭＳ Ｐゴシック" pitchFamily="34" charset="-128"/>
              <a:cs typeface="Arial"/>
            </a:endParaRPr>
          </a:p>
          <a:p>
            <a:pPr marL="342900" lvl="1" indent="-342900">
              <a:buFont typeface="Wingdings"/>
              <a:buChar char="Ø"/>
              <a:defRPr/>
            </a:pPr>
            <a:endParaRPr lang="en-AU" altLang="en-US" sz="2000">
              <a:ea typeface="ＭＳ Ｐゴシック" pitchFamily="34" charset="-128"/>
              <a:cs typeface="Arial"/>
            </a:endParaRPr>
          </a:p>
          <a:p>
            <a:pPr marL="342900" lvl="1" indent="-342900">
              <a:buFont typeface="Wingdings"/>
              <a:buChar char="Ø"/>
              <a:defRPr/>
            </a:pPr>
            <a:r>
              <a:rPr lang="en-AU" altLang="en-US" sz="2000">
                <a:ea typeface="ＭＳ Ｐゴシック" pitchFamily="34" charset="-128"/>
              </a:rPr>
              <a:t>Although these functions are separate and different, for a successful organisation, both the Board and management must operate as a partnership.</a:t>
            </a:r>
            <a:endParaRPr lang="en-AU" altLang="en-US" sz="2000">
              <a:ea typeface="ＭＳ Ｐゴシック" pitchFamily="34" charset="-128"/>
              <a:cs typeface="Arial"/>
            </a:endParaRPr>
          </a:p>
          <a:p>
            <a:pPr lvl="1">
              <a:defRPr/>
            </a:pPr>
            <a:endParaRPr lang="en-AU" altLang="en-US">
              <a:ea typeface="ＭＳ Ｐゴシック" pitchFamily="34" charset="-128"/>
            </a:endParaRPr>
          </a:p>
          <a:p>
            <a:pPr lvl="1">
              <a:defRPr/>
            </a:pPr>
            <a:endParaRPr lang="en-AU" altLang="en-US">
              <a:ea typeface="ＭＳ Ｐゴシック" pitchFamily="34" charset="-128"/>
            </a:endParaRPr>
          </a:p>
          <a:p>
            <a:pPr lvl="1">
              <a:defRPr/>
            </a:pPr>
            <a:endParaRPr lang="en-AU" altLang="en-US">
              <a:ea typeface="ＭＳ Ｐゴシック" pitchFamily="34" charset="-128"/>
            </a:endParaRPr>
          </a:p>
          <a:p>
            <a:pPr lvl="1">
              <a:defRPr/>
            </a:pPr>
            <a:endParaRPr lang="en-AU" altLang="en-US">
              <a:ea typeface="ＭＳ Ｐゴシック" pitchFamily="34" charset="-128"/>
            </a:endParaRPr>
          </a:p>
          <a:p>
            <a:pPr marL="755650" lvl="4" indent="0">
              <a:buNone/>
              <a:defRPr/>
            </a:pPr>
            <a:endParaRPr lang="en-AU" altLang="en-US">
              <a:ea typeface="ＭＳ Ｐゴシック" pitchFamily="34" charset="-128"/>
            </a:endParaRPr>
          </a:p>
        </p:txBody>
      </p:sp>
    </p:spTree>
    <p:extLst>
      <p:ext uri="{BB962C8B-B14F-4D97-AF65-F5344CB8AC3E}">
        <p14:creationId xmlns:p14="http://schemas.microsoft.com/office/powerpoint/2010/main" val="261454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What is the Governance Capability Framework?</a:t>
            </a:r>
          </a:p>
        </p:txBody>
      </p:sp>
      <p:sp>
        <p:nvSpPr>
          <p:cNvPr id="4099" name="Content Placeholder 2"/>
          <p:cNvSpPr>
            <a:spLocks noGrp="1"/>
          </p:cNvSpPr>
          <p:nvPr>
            <p:ph type="body" sz="quarter" idx="10"/>
          </p:nvPr>
        </p:nvSpPr>
        <p:spPr>
          <a:xfrm>
            <a:off x="719669" y="1619251"/>
            <a:ext cx="9587969" cy="4860925"/>
          </a:xfrm>
        </p:spPr>
        <p:txBody>
          <a:bodyPr/>
          <a:lstStyle/>
          <a:p>
            <a:pPr lvl="1">
              <a:defRPr/>
            </a:pPr>
            <a:r>
              <a:rPr lang="en-AU" altLang="en-US" sz="2000">
                <a:ea typeface="ＭＳ Ｐゴシック"/>
              </a:rPr>
              <a:t>Describes the skills and behaviours that Board members demonstrate when they are most effectively working  together to practice good governance.</a:t>
            </a:r>
            <a:endParaRPr lang="en-AU" altLang="en-US" sz="2000">
              <a:ea typeface="ＭＳ Ｐゴシック" pitchFamily="34" charset="-128"/>
            </a:endParaRPr>
          </a:p>
          <a:p>
            <a:pPr lvl="1">
              <a:defRPr/>
            </a:pPr>
            <a:r>
              <a:rPr lang="en-AU" altLang="en-US" sz="2000">
                <a:ea typeface="ＭＳ Ｐゴシック" pitchFamily="34" charset="-128"/>
              </a:rPr>
              <a:t>Used to assist with:</a:t>
            </a:r>
          </a:p>
          <a:p>
            <a:pPr marL="334010" lvl="2" indent="-334010">
              <a:defRPr/>
            </a:pPr>
            <a:r>
              <a:rPr lang="en-AU" altLang="en-US" sz="2000">
                <a:ea typeface="ＭＳ Ｐゴシック"/>
              </a:rPr>
              <a:t>Board  capability evaluation</a:t>
            </a:r>
            <a:endParaRPr lang="en-AU" altLang="en-US" sz="2000">
              <a:ea typeface="ＭＳ Ｐゴシック"/>
              <a:cs typeface="Arial"/>
            </a:endParaRPr>
          </a:p>
          <a:p>
            <a:pPr marL="334010" lvl="2" indent="-334010">
              <a:defRPr/>
            </a:pPr>
            <a:r>
              <a:rPr lang="en-AU" altLang="en-US" sz="2000">
                <a:ea typeface="ＭＳ Ｐゴシック"/>
              </a:rPr>
              <a:t>Board member self-assessment</a:t>
            </a:r>
            <a:endParaRPr lang="en-AU" altLang="en-US" sz="2000">
              <a:ea typeface="ＭＳ Ｐゴシック"/>
              <a:cs typeface="Arial"/>
            </a:endParaRPr>
          </a:p>
          <a:p>
            <a:pPr marL="334010" lvl="2" indent="-334010">
              <a:defRPr/>
            </a:pPr>
            <a:r>
              <a:rPr lang="en-AU" altLang="en-US" sz="2000">
                <a:ea typeface="ＭＳ Ｐゴシック"/>
              </a:rPr>
              <a:t>better targeting in recruitment and selection of </a:t>
            </a:r>
            <a:br>
              <a:rPr lang="en-AU" altLang="en-US" sz="2000">
                <a:ea typeface="ＭＳ Ｐゴシック" pitchFamily="34" charset="-128"/>
              </a:rPr>
            </a:br>
            <a:r>
              <a:rPr lang="en-AU" altLang="en-US" sz="2000">
                <a:ea typeface="ＭＳ Ｐゴシック"/>
              </a:rPr>
              <a:t>new Board members</a:t>
            </a:r>
            <a:endParaRPr lang="en-AU" altLang="en-US" sz="2000">
              <a:ea typeface="ＭＳ Ｐゴシック"/>
              <a:cs typeface="Arial"/>
            </a:endParaRPr>
          </a:p>
          <a:p>
            <a:pPr marL="334010" lvl="2" indent="-334010">
              <a:defRPr/>
            </a:pPr>
            <a:r>
              <a:rPr lang="en-AU" altLang="en-US" sz="2000">
                <a:ea typeface="ＭＳ Ｐゴシック"/>
              </a:rPr>
              <a:t>improved understanding of roles, responsibilities </a:t>
            </a:r>
            <a:br>
              <a:rPr lang="en-AU" altLang="en-US" sz="2000">
                <a:ea typeface="ＭＳ Ｐゴシック" pitchFamily="34" charset="-128"/>
              </a:rPr>
            </a:br>
            <a:r>
              <a:rPr lang="en-AU" altLang="en-US" sz="2000">
                <a:ea typeface="ＭＳ Ｐゴシック"/>
              </a:rPr>
              <a:t>and obligations of being a Board member.</a:t>
            </a:r>
            <a:endParaRPr lang="en-AU" altLang="en-US" sz="2000">
              <a:ea typeface="ＭＳ Ｐゴシック" pitchFamily="34" charset="-128"/>
              <a:cs typeface="Arial"/>
            </a:endParaRPr>
          </a:p>
          <a:p>
            <a:pPr lvl="1">
              <a:defRPr/>
            </a:pPr>
            <a:endParaRPr lang="en-AU" altLang="en-US">
              <a:ea typeface="ＭＳ Ｐゴシック" pitchFamily="34" charset="-128"/>
            </a:endParaRPr>
          </a:p>
          <a:p>
            <a:pPr lvl="1">
              <a:defRPr/>
            </a:pPr>
            <a:endParaRPr lang="en-AU" altLang="en-US">
              <a:ea typeface="ＭＳ Ｐゴシック" pitchFamily="34" charset="-128"/>
            </a:endParaRPr>
          </a:p>
          <a:p>
            <a:pPr lvl="1">
              <a:defRPr/>
            </a:pPr>
            <a:endParaRPr lang="en-AU" altLang="en-US">
              <a:ea typeface="ＭＳ Ｐゴシック" pitchFamily="34" charset="-128"/>
            </a:endParaRPr>
          </a:p>
          <a:p>
            <a:pPr lvl="1">
              <a:defRPr/>
            </a:pPr>
            <a:endParaRPr lang="en-AU" altLang="en-US">
              <a:ea typeface="ＭＳ Ｐゴシック" pitchFamily="34" charset="-128"/>
            </a:endParaRPr>
          </a:p>
          <a:p>
            <a:pPr lvl="1">
              <a:defRPr/>
            </a:pPr>
            <a:endParaRPr lang="en-AU" altLang="en-US">
              <a:ea typeface="ＭＳ Ｐゴシック" pitchFamily="34" charset="-128"/>
            </a:endParaRPr>
          </a:p>
          <a:p>
            <a:pPr marL="755650" lvl="4" indent="0">
              <a:buNone/>
              <a:defRPr/>
            </a:pPr>
            <a:endParaRPr lang="en-AU" altLang="en-US">
              <a:ea typeface="ＭＳ Ｐゴシック" pitchFamily="34" charset="-128"/>
            </a:endParaRPr>
          </a:p>
        </p:txBody>
      </p:sp>
    </p:spTree>
    <p:extLst>
      <p:ext uri="{BB962C8B-B14F-4D97-AF65-F5344CB8AC3E}">
        <p14:creationId xmlns:p14="http://schemas.microsoft.com/office/powerpoint/2010/main" val="155694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Why is a Capability Framework important?</a:t>
            </a:r>
          </a:p>
        </p:txBody>
      </p:sp>
      <p:sp>
        <p:nvSpPr>
          <p:cNvPr id="4099" name="Content Placeholder 2"/>
          <p:cNvSpPr>
            <a:spLocks noGrp="1"/>
          </p:cNvSpPr>
          <p:nvPr>
            <p:ph type="body" sz="quarter" idx="10"/>
          </p:nvPr>
        </p:nvSpPr>
        <p:spPr>
          <a:xfrm>
            <a:off x="719669" y="1619251"/>
            <a:ext cx="9587969" cy="4860925"/>
          </a:xfrm>
        </p:spPr>
        <p:txBody>
          <a:bodyPr/>
          <a:lstStyle/>
          <a:p>
            <a:pPr marL="342900" lvl="1" indent="-342900">
              <a:buFont typeface="Arial"/>
              <a:buChar char="•"/>
              <a:defRPr/>
            </a:pPr>
            <a:r>
              <a:rPr lang="en-AU" altLang="en-US" sz="2000">
                <a:ea typeface="ＭＳ Ｐゴシック"/>
              </a:rPr>
              <a:t>Some Board members aren’t sure what’s expected from them – their role, responsibilities and obligations – and how their role differs from that of management</a:t>
            </a:r>
            <a:endParaRPr lang="en-US"/>
          </a:p>
          <a:p>
            <a:pPr marL="342900" lvl="1" indent="-342900">
              <a:buFont typeface="Arial"/>
              <a:buChar char="•"/>
              <a:defRPr/>
            </a:pPr>
            <a:r>
              <a:rPr lang="en-AU" altLang="en-US" sz="2000">
                <a:ea typeface="ＭＳ Ｐゴシック"/>
              </a:rPr>
              <a:t>Some Boards have difficulty recruiting appropriately skilled members</a:t>
            </a:r>
            <a:endParaRPr lang="en-AU" altLang="en-US" sz="2000">
              <a:ea typeface="ＭＳ Ｐゴシック"/>
              <a:cs typeface="Arial"/>
            </a:endParaRPr>
          </a:p>
          <a:p>
            <a:pPr marL="342900" lvl="1" indent="-342900">
              <a:buFont typeface="Arial"/>
              <a:buChar char="•"/>
              <a:defRPr/>
            </a:pPr>
            <a:r>
              <a:rPr lang="en-AU" altLang="en-US" sz="2000">
                <a:ea typeface="ＭＳ Ｐゴシック"/>
              </a:rPr>
              <a:t>Some Boards don't regularly review how they are performing</a:t>
            </a:r>
            <a:endParaRPr lang="en-AU" altLang="en-US" sz="2000">
              <a:ea typeface="ＭＳ Ｐゴシック"/>
              <a:cs typeface="Arial"/>
            </a:endParaRPr>
          </a:p>
          <a:p>
            <a:pPr marL="334010" lvl="2" indent="-334010">
              <a:defRPr/>
            </a:pPr>
            <a:r>
              <a:rPr lang="en-AU" altLang="en-US" sz="2000">
                <a:ea typeface="ＭＳ Ｐゴシック" pitchFamily="34" charset="-128"/>
              </a:rPr>
              <a:t>Most Board members are passionate, committed, want to do what’s best for the organisation and are willing to learn!</a:t>
            </a:r>
            <a:endParaRPr lang="en-AU" altLang="en-US" sz="2000">
              <a:ea typeface="ＭＳ Ｐゴシック" pitchFamily="34" charset="-128"/>
              <a:cs typeface="Arial"/>
            </a:endParaRPr>
          </a:p>
          <a:p>
            <a:pPr marL="755650" lvl="4" indent="0">
              <a:buNone/>
              <a:defRPr/>
            </a:pPr>
            <a:endParaRPr lang="en-AU" altLang="en-US">
              <a:ea typeface="ＭＳ Ｐゴシック" pitchFamily="34" charset="-128"/>
            </a:endParaRPr>
          </a:p>
        </p:txBody>
      </p:sp>
    </p:spTree>
    <p:extLst>
      <p:ext uri="{BB962C8B-B14F-4D97-AF65-F5344CB8AC3E}">
        <p14:creationId xmlns:p14="http://schemas.microsoft.com/office/powerpoint/2010/main" val="858120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Background to the Governance Capability Framework</a:t>
            </a:r>
          </a:p>
        </p:txBody>
      </p:sp>
      <p:sp>
        <p:nvSpPr>
          <p:cNvPr id="4099" name="Content Placeholder 2"/>
          <p:cNvSpPr>
            <a:spLocks noGrp="1"/>
          </p:cNvSpPr>
          <p:nvPr>
            <p:ph type="body" sz="quarter" idx="10"/>
          </p:nvPr>
        </p:nvSpPr>
        <p:spPr>
          <a:xfrm>
            <a:off x="719669" y="1619251"/>
            <a:ext cx="9587969" cy="4860925"/>
          </a:xfrm>
        </p:spPr>
        <p:txBody>
          <a:bodyPr/>
          <a:lstStyle/>
          <a:p>
            <a:pPr marL="342900" lvl="1" indent="-342900">
              <a:buFont typeface="Arial"/>
              <a:buChar char="•"/>
              <a:defRPr/>
            </a:pPr>
            <a:r>
              <a:rPr lang="en-AU" altLang="en-US" sz="2000">
                <a:ea typeface="ＭＳ Ｐゴシック"/>
              </a:rPr>
              <a:t>Developed by the Victorian Office for the Community Sector (now called the Centre for Community Services System Development) in 2012</a:t>
            </a:r>
            <a:endParaRPr lang="en-US"/>
          </a:p>
          <a:p>
            <a:pPr marL="342900" lvl="1" indent="-342900">
              <a:buFont typeface="Arial"/>
              <a:buChar char="•"/>
              <a:defRPr/>
            </a:pPr>
            <a:r>
              <a:rPr lang="en-AU" altLang="en-US" sz="2000">
                <a:ea typeface="ＭＳ Ｐゴシック" pitchFamily="34" charset="-128"/>
              </a:rPr>
              <a:t>Involved NFP peak bodies, community organisation  Boards and individuals within sector</a:t>
            </a:r>
            <a:endParaRPr lang="en-AU" altLang="en-US" sz="2000">
              <a:ea typeface="ＭＳ Ｐゴシック" pitchFamily="34" charset="-128"/>
              <a:cs typeface="Arial"/>
            </a:endParaRPr>
          </a:p>
          <a:p>
            <a:pPr marL="342900" lvl="1" indent="-342900">
              <a:buFont typeface="Arial"/>
              <a:buChar char="•"/>
              <a:defRPr/>
            </a:pPr>
            <a:r>
              <a:rPr lang="en-AU" altLang="en-US" sz="2000">
                <a:ea typeface="ＭＳ Ｐゴシック" pitchFamily="34" charset="-128"/>
              </a:rPr>
              <a:t>Included an on-line survey to validate the Framework</a:t>
            </a:r>
            <a:endParaRPr lang="en-AU" altLang="en-US" sz="2000">
              <a:ea typeface="ＭＳ Ｐゴシック" pitchFamily="34" charset="-128"/>
              <a:cs typeface="Arial"/>
            </a:endParaRPr>
          </a:p>
          <a:p>
            <a:pPr marL="342900" lvl="1" indent="-342900">
              <a:buFont typeface="Arial"/>
              <a:buChar char="•"/>
              <a:defRPr/>
            </a:pPr>
            <a:r>
              <a:rPr lang="en-AU" altLang="en-US" sz="2000">
                <a:ea typeface="ＭＳ Ｐゴシック" pitchFamily="34" charset="-128"/>
              </a:rPr>
              <a:t>Includes a set of tools to assist with implementation</a:t>
            </a:r>
            <a:endParaRPr lang="en-AU" altLang="en-US" sz="2000">
              <a:ea typeface="ＭＳ Ｐゴシック" pitchFamily="34" charset="-128"/>
              <a:cs typeface="Arial"/>
            </a:endParaRPr>
          </a:p>
          <a:p>
            <a:pPr marL="342900" lvl="1" indent="-342900">
              <a:buFont typeface="Arial"/>
              <a:buChar char="•"/>
              <a:defRPr/>
            </a:pPr>
            <a:r>
              <a:rPr lang="en-AU" altLang="en-US" sz="2000">
                <a:ea typeface="ＭＳ Ｐゴシック" pitchFamily="34" charset="-128"/>
              </a:rPr>
              <a:t>Includes links to resources where Board members  can go for specific governance information</a:t>
            </a:r>
            <a:endParaRPr lang="en-AU" altLang="en-US" sz="2000">
              <a:ea typeface="ＭＳ Ｐゴシック" pitchFamily="34" charset="-128"/>
              <a:cs typeface="Arial"/>
            </a:endParaRPr>
          </a:p>
        </p:txBody>
      </p:sp>
    </p:spTree>
    <p:extLst>
      <p:ext uri="{BB962C8B-B14F-4D97-AF65-F5344CB8AC3E}">
        <p14:creationId xmlns:p14="http://schemas.microsoft.com/office/powerpoint/2010/main" val="92088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a:latin typeface="Arial" charset="0"/>
                <a:ea typeface="ＭＳ Ｐゴシック" pitchFamily="34" charset="-128"/>
                <a:cs typeface="Arial" charset="0"/>
              </a:rPr>
              <a:t>Capability Framework structure</a:t>
            </a:r>
          </a:p>
        </p:txBody>
      </p:sp>
      <p:sp>
        <p:nvSpPr>
          <p:cNvPr id="4099" name="Content Placeholder 2"/>
          <p:cNvSpPr>
            <a:spLocks noGrp="1"/>
          </p:cNvSpPr>
          <p:nvPr>
            <p:ph type="body" sz="quarter" idx="10"/>
          </p:nvPr>
        </p:nvSpPr>
        <p:spPr>
          <a:xfrm>
            <a:off x="719669" y="1619251"/>
            <a:ext cx="9587969" cy="4860925"/>
          </a:xfrm>
        </p:spPr>
        <p:txBody>
          <a:bodyPr/>
          <a:lstStyle/>
          <a:p>
            <a:pPr lvl="1">
              <a:defRPr/>
            </a:pPr>
            <a:r>
              <a:rPr lang="en-AU" altLang="en-US" sz="2000">
                <a:ea typeface="ＭＳ Ｐゴシック" pitchFamily="34" charset="-128"/>
              </a:rPr>
              <a:t>Two groupings for Board capabilities</a:t>
            </a:r>
          </a:p>
          <a:p>
            <a:pPr lvl="2">
              <a:defRPr/>
            </a:pPr>
            <a:r>
              <a:rPr lang="en-AU" altLang="en-US" sz="2000">
                <a:ea typeface="ＭＳ Ｐゴシック" pitchFamily="34" charset="-128"/>
              </a:rPr>
              <a:t>General capabilities for all Board members</a:t>
            </a:r>
          </a:p>
          <a:p>
            <a:pPr lvl="2">
              <a:defRPr/>
            </a:pPr>
            <a:r>
              <a:rPr lang="en-AU" altLang="en-US" sz="2000">
                <a:ea typeface="ＭＳ Ｐゴシック" pitchFamily="34" charset="-128"/>
              </a:rPr>
              <a:t>Office bearer specific capabilities</a:t>
            </a:r>
          </a:p>
          <a:p>
            <a:pPr lvl="1">
              <a:defRPr/>
            </a:pPr>
            <a:r>
              <a:rPr lang="en-AU" altLang="en-US" sz="2000">
                <a:ea typeface="ＭＳ Ｐゴシック" pitchFamily="34" charset="-128"/>
              </a:rPr>
              <a:t>Four streams of capabilities</a:t>
            </a:r>
          </a:p>
          <a:p>
            <a:pPr lvl="2">
              <a:defRPr/>
            </a:pPr>
            <a:r>
              <a:rPr lang="en-AU" altLang="en-US" sz="2000">
                <a:ea typeface="ＭＳ Ｐゴシック" pitchFamily="34" charset="-128"/>
              </a:rPr>
              <a:t>Descriptors to explain the streams</a:t>
            </a:r>
          </a:p>
        </p:txBody>
      </p:sp>
    </p:spTree>
    <p:extLst>
      <p:ext uri="{BB962C8B-B14F-4D97-AF65-F5344CB8AC3E}">
        <p14:creationId xmlns:p14="http://schemas.microsoft.com/office/powerpoint/2010/main" val="2778266098"/>
      </p:ext>
    </p:extLst>
  </p:cSld>
  <p:clrMapOvr>
    <a:masterClrMapping/>
  </p:clrMapOvr>
</p:sld>
</file>

<file path=ppt/theme/theme1.xml><?xml version="1.0" encoding="utf-8"?>
<a:theme xmlns:a="http://schemas.openxmlformats.org/drawingml/2006/main" name="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HHS Presentation 02 Purple 2602 for Office 2007 and 2010.pot [Compatibility Mode]" id="{889D8997-ACF2-448B-843B-094B9ADA1850}" vid="{6EC813B2-9105-4DB7-B337-4522BDB9CF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CA8D3B20A242448DF9737BF89AC897" ma:contentTypeVersion="18" ma:contentTypeDescription="Create a new document." ma:contentTypeScope="" ma:versionID="a2a757cdecfbc15d8f2b3ab4648238c6">
  <xsd:schema xmlns:xsd="http://www.w3.org/2001/XMLSchema" xmlns:xs="http://www.w3.org/2001/XMLSchema" xmlns:p="http://schemas.microsoft.com/office/2006/metadata/properties" xmlns:ns2="ba9dd2b7-399c-4633-a2c8-a86a36d4dd78" xmlns:ns3="4e0e260c-6ea3-4ee1-8b1a-9dcf29b9b192" xmlns:ns4="5ce0f2b5-5be5-4508-bce9-d7011ece0659" targetNamespace="http://schemas.microsoft.com/office/2006/metadata/properties" ma:root="true" ma:fieldsID="dde9655a1b43ec389eb735bf768bc7d1" ns2:_="" ns3:_="" ns4:_="">
    <xsd:import namespace="ba9dd2b7-399c-4633-a2c8-a86a36d4dd78"/>
    <xsd:import namespace="4e0e260c-6ea3-4ee1-8b1a-9dcf29b9b192"/>
    <xsd:import namespace="5ce0f2b5-5be5-4508-bce9-d7011ece065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9dd2b7-399c-4633-a2c8-a86a36d4dd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e24e156-28e6-48ad-9c0f-4171595c9d9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e0e260c-6ea3-4ee1-8b1a-9dcf29b9b19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e0f2b5-5be5-4508-bce9-d7011ece065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66807d94-578d-4c0d-9bb3-aa6c6c4c63e3}" ma:internalName="TaxCatchAll" ma:showField="CatchAllData" ma:web="4e0e260c-6ea3-4ee1-8b1a-9dcf29b9b1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ce0f2b5-5be5-4508-bce9-d7011ece0659" xsi:nil="true"/>
    <lcf76f155ced4ddcb4097134ff3c332f xmlns="ba9dd2b7-399c-4633-a2c8-a86a36d4dd7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1A6B89-5440-4853-8232-4536318202D0}">
  <ds:schemaRefs>
    <ds:schemaRef ds:uri="4e0e260c-6ea3-4ee1-8b1a-9dcf29b9b192"/>
    <ds:schemaRef ds:uri="5ce0f2b5-5be5-4508-bce9-d7011ece0659"/>
    <ds:schemaRef ds:uri="ba9dd2b7-399c-4633-a2c8-a86a36d4dd7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91CD583-1EF6-4301-AF20-77B6F5724D10}">
  <ds:schemaRefs>
    <ds:schemaRef ds:uri="4e0e260c-6ea3-4ee1-8b1a-9dcf29b9b192"/>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purl.org/dc/terms/"/>
    <ds:schemaRef ds:uri="ba9dd2b7-399c-4633-a2c8-a86a36d4dd78"/>
    <ds:schemaRef ds:uri="http://schemas.microsoft.com/office/2006/documentManagement/types"/>
    <ds:schemaRef ds:uri="5ce0f2b5-5be5-4508-bce9-d7011ece0659"/>
    <ds:schemaRef ds:uri="http://www.w3.org/XML/1998/namespace"/>
    <ds:schemaRef ds:uri="http://purl.org/dc/dcmitype/"/>
  </ds:schemaRefs>
</ds:datastoreItem>
</file>

<file path=customXml/itemProps3.xml><?xml version="1.0" encoding="utf-8"?>
<ds:datastoreItem xmlns:ds="http://schemas.openxmlformats.org/officeDocument/2006/customXml" ds:itemID="{834CF15F-99A2-4460-B7C0-526D27CEA7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TotalTime>
  <Words>2695</Words>
  <Application>Microsoft Office PowerPoint</Application>
  <PresentationFormat>Widescreen</PresentationFormat>
  <Paragraphs>232</Paragraphs>
  <Slides>17</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Arial Black</vt:lpstr>
      <vt:lpstr>Calibri</vt:lpstr>
      <vt:lpstr>Wingdings</vt:lpstr>
      <vt:lpstr>Master</vt:lpstr>
      <vt:lpstr>Community sector governance capability framework</vt:lpstr>
      <vt:lpstr>Agenda</vt:lpstr>
      <vt:lpstr>Purpose of session</vt:lpstr>
      <vt:lpstr>Good Governance</vt:lpstr>
      <vt:lpstr>The Governance Model</vt:lpstr>
      <vt:lpstr>What is the Governance Capability Framework?</vt:lpstr>
      <vt:lpstr>Why is a Capability Framework important?</vt:lpstr>
      <vt:lpstr>Background to the Governance Capability Framework</vt:lpstr>
      <vt:lpstr>Capability Framework structure</vt:lpstr>
      <vt:lpstr>Streams</vt:lpstr>
      <vt:lpstr>Capabilities</vt:lpstr>
      <vt:lpstr>Tools and their access and availability</vt:lpstr>
      <vt:lpstr>Activity: Individual Capabilities</vt:lpstr>
      <vt:lpstr>About the Board Capability Review Tool</vt:lpstr>
      <vt:lpstr>Activity: Using the Board Capability Review Tool</vt:lpstr>
      <vt:lpstr>Developing the Action Plan</vt:lpstr>
      <vt:lpstr>Accessibility statement and publisher information</vt:lpstr>
    </vt:vector>
  </TitlesOfParts>
  <Company>Victorian Government, Department of Families, Fairness and Housing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Governance Capability Framework facilitators powerpoint slides</dc:title>
  <dc:creator>Service Agreement Performance branch</dc:creator>
  <cp:lastModifiedBy>Maria Tsekouras (DFFH)</cp:lastModifiedBy>
  <cp:revision>4</cp:revision>
  <dcterms:created xsi:type="dcterms:W3CDTF">2017-08-29T07:22:54Z</dcterms:created>
  <dcterms:modified xsi:type="dcterms:W3CDTF">2025-07-15T23:30:23Z</dcterms:modified>
  <cp:category>DFFH FAC presentation 16x9 template</cp:category>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version">
    <vt:lpwstr>v6 30042021 sbv103052021</vt:lpwstr>
  </property>
  <property fmtid="{D5CDD505-2E9C-101B-9397-08002B2CF9AE}" pid="4" name="ContentTypeId">
    <vt:lpwstr>0x010100EBCA8D3B20A242448DF9737BF89AC897</vt:lpwstr>
  </property>
  <property fmtid="{D5CDD505-2E9C-101B-9397-08002B2CF9AE}" pid="5" name="MediaServiceImageTags">
    <vt:lpwstr/>
  </property>
  <property fmtid="{D5CDD505-2E9C-101B-9397-08002B2CF9AE}" pid="6" name="MSIP_Label_43e64453-338c-4f93-8a4d-0039a0a41f2a_Enabled">
    <vt:lpwstr>true</vt:lpwstr>
  </property>
  <property fmtid="{D5CDD505-2E9C-101B-9397-08002B2CF9AE}" pid="7" name="MSIP_Label_43e64453-338c-4f93-8a4d-0039a0a41f2a_SetDate">
    <vt:lpwstr>2024-08-20T02:39:21Z</vt:lpwstr>
  </property>
  <property fmtid="{D5CDD505-2E9C-101B-9397-08002B2CF9AE}" pid="8" name="MSIP_Label_43e64453-338c-4f93-8a4d-0039a0a41f2a_Method">
    <vt:lpwstr>Privileged</vt:lpwstr>
  </property>
  <property fmtid="{D5CDD505-2E9C-101B-9397-08002B2CF9AE}" pid="9" name="MSIP_Label_43e64453-338c-4f93-8a4d-0039a0a41f2a_Name">
    <vt:lpwstr>43e64453-338c-4f93-8a4d-0039a0a41f2a</vt:lpwstr>
  </property>
  <property fmtid="{D5CDD505-2E9C-101B-9397-08002B2CF9AE}" pid="10" name="MSIP_Label_43e64453-338c-4f93-8a4d-0039a0a41f2a_SiteId">
    <vt:lpwstr>c0e0601f-0fac-449c-9c88-a104c4eb9f28</vt:lpwstr>
  </property>
  <property fmtid="{D5CDD505-2E9C-101B-9397-08002B2CF9AE}" pid="11" name="MSIP_Label_43e64453-338c-4f93-8a4d-0039a0a41f2a_ActionId">
    <vt:lpwstr>e83f2ba8-dcaf-4666-9390-5a0dc39bfd26</vt:lpwstr>
  </property>
  <property fmtid="{D5CDD505-2E9C-101B-9397-08002B2CF9AE}" pid="12" name="MSIP_Label_43e64453-338c-4f93-8a4d-0039a0a41f2a_ContentBits">
    <vt:lpwstr>2</vt:lpwstr>
  </property>
  <property fmtid="{D5CDD505-2E9C-101B-9397-08002B2CF9AE}" pid="13" name="_MarkAsFinal">
    <vt:bool>true</vt:bool>
  </property>
</Properties>
</file>