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omments/modernComment_115_B591D739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sldIdLst>
    <p:sldId id="279" r:id="rId5"/>
    <p:sldId id="291" r:id="rId6"/>
    <p:sldId id="274" r:id="rId7"/>
    <p:sldId id="275" r:id="rId8"/>
    <p:sldId id="273" r:id="rId9"/>
    <p:sldId id="276" r:id="rId10"/>
    <p:sldId id="277" r:id="rId11"/>
    <p:sldId id="281" r:id="rId12"/>
    <p:sldId id="282" r:id="rId13"/>
    <p:sldId id="283" r:id="rId14"/>
    <p:sldId id="286" r:id="rId15"/>
  </p:sldIdLst>
  <p:sldSz cx="12192000" cy="6858000"/>
  <p:notesSz cx="6858000" cy="9144000"/>
  <p:defaultTextStyle>
    <a:defPPr>
      <a:defRPr lang="en-AU"/>
    </a:defPPr>
    <a:lvl1pPr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609585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1219170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828754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2438339" algn="l" defTabSz="609585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CE3521-F698-4DF1-628C-B2AE2BB8EB55}" name="Melissa" initials="M" userId="S::Melissa.Campbell@dffh.vic.gov.au::766bbbbe-a985-41ff-af23-9b159518eb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89D"/>
    <a:srgbClr val="201547"/>
    <a:srgbClr val="53565A"/>
    <a:srgbClr val="D50032"/>
    <a:srgbClr val="007B4B"/>
    <a:srgbClr val="DA372E"/>
    <a:srgbClr val="008950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E00F47-8D07-42F9-9338-7ABA2A648F38}" v="38" dt="2023-11-13T01:58:47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comments/modernComment_115_B591D73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D2DCD13-5F8C-4AB5-9825-F760510AEC8B}" authorId="{8ECE3521-F698-4DF1-628C-B2AE2BB8EB55}" created="2023-10-26T03:50:37.999">
    <pc:sldMkLst xmlns:pc="http://schemas.microsoft.com/office/powerpoint/2013/main/command">
      <pc:docMk/>
      <pc:sldMk cId="3046233913" sldId="277"/>
    </pc:sldMkLst>
    <p188:txBody>
      <a:bodyPr/>
      <a:lstStyle/>
      <a:p>
        <a:r>
          <a:rPr lang="en-AU"/>
          <a:t>Highlight drop downs only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4B3EAE-599F-4337-95D0-2917641C3D63}" type="datetimeFigureOut">
              <a:rPr lang="en-AU"/>
              <a:pPr>
                <a:defRPr/>
              </a:pPr>
              <a:t>23/11/2023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6296A8-20EE-44BB-B7CD-DB4AE54BF570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860982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631" y="865492"/>
            <a:ext cx="8585068" cy="1890409"/>
          </a:xfrm>
        </p:spPr>
        <p:txBody>
          <a:bodyPr anchor="b">
            <a:noAutofit/>
          </a:bodyPr>
          <a:lstStyle>
            <a:lvl1pPr>
              <a:defRPr sz="3200" b="1" baseline="0">
                <a:solidFill>
                  <a:srgbClr val="20154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630" y="2857501"/>
            <a:ext cx="5956169" cy="1295401"/>
          </a:xfrm>
        </p:spPr>
        <p:txBody>
          <a:bodyPr>
            <a:noAutofit/>
          </a:bodyPr>
          <a:lstStyle>
            <a:lvl1pPr marL="0" indent="0" algn="l">
              <a:buNone/>
              <a:defRPr sz="2200" b="0" baseline="0">
                <a:solidFill>
                  <a:srgbClr val="201547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125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9" y="-1"/>
            <a:ext cx="8640000" cy="1458000"/>
          </a:xfrm>
        </p:spPr>
        <p:txBody>
          <a:bodyPr/>
          <a:lstStyle>
            <a:lvl1pPr>
              <a:lnSpc>
                <a:spcPct val="110000"/>
              </a:lnSpc>
              <a:defRPr b="1" baseline="0">
                <a:solidFill>
                  <a:srgbClr val="20154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894788"/>
            <a:ext cx="10991851" cy="4585386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1" y="6480175"/>
            <a:ext cx="719667" cy="374651"/>
          </a:xfrm>
        </p:spPr>
        <p:txBody>
          <a:bodyPr/>
          <a:lstStyle>
            <a:lvl1pPr>
              <a:defRPr/>
            </a:lvl1pPr>
          </a:lstStyle>
          <a:p>
            <a:fld id="{3689E5EE-9843-45A7-B324-3EFD7322EDFC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85278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 bann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9" y="0"/>
            <a:ext cx="8640000" cy="893433"/>
          </a:xfrm>
        </p:spPr>
        <p:txBody>
          <a:bodyPr/>
          <a:lstStyle>
            <a:lvl1pPr>
              <a:lnSpc>
                <a:spcPct val="110000"/>
              </a:lnSpc>
              <a:defRPr b="1" baseline="0">
                <a:solidFill>
                  <a:srgbClr val="20154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1357460"/>
            <a:ext cx="10991851" cy="5122716"/>
          </a:xfrm>
        </p:spPr>
        <p:txBody>
          <a:bodyPr/>
          <a:lstStyle>
            <a:lvl1pPr marL="0" indent="0">
              <a:lnSpc>
                <a:spcPct val="110000"/>
              </a:lnSpc>
              <a:defRPr baseline="0">
                <a:solidFill>
                  <a:srgbClr val="201547"/>
                </a:solidFill>
              </a:defRPr>
            </a:lvl1pPr>
            <a:lvl2pPr marL="0" indent="0">
              <a:lnSpc>
                <a:spcPct val="110000"/>
              </a:lnSpc>
              <a:defRPr/>
            </a:lvl2pPr>
            <a:lvl3pPr marL="252000" indent="-252000">
              <a:lnSpc>
                <a:spcPct val="110000"/>
              </a:lnSpc>
              <a:defRPr/>
            </a:lvl3pPr>
            <a:lvl4pPr marL="504000" indent="-252000"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1851" y="6480175"/>
            <a:ext cx="719667" cy="374651"/>
          </a:xfrm>
        </p:spPr>
        <p:txBody>
          <a:bodyPr/>
          <a:lstStyle>
            <a:lvl1pPr>
              <a:defRPr sz="1600"/>
            </a:lvl1pPr>
          </a:lstStyle>
          <a:p>
            <a:fld id="{3689E5EE-9843-45A7-B324-3EFD7322EDFC}" type="slidenum">
              <a:rPr lang="en-AU" altLang="en-US" smtClean="0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98324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19669" y="0"/>
            <a:ext cx="8640000" cy="14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9667" y="1894788"/>
            <a:ext cx="10991851" cy="458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991851" y="6486525"/>
            <a:ext cx="719667" cy="374651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595959"/>
                </a:solidFill>
              </a:defRPr>
            </a:lvl1pPr>
          </a:lstStyle>
          <a:p>
            <a:fld id="{ED7680F9-C0BF-4CC2-A043-27BA3E10BB14}" type="slidenum">
              <a:rPr lang="en-AU" altLang="en-US"/>
              <a:pPr/>
              <a:t>‹#›</a:t>
            </a:fld>
            <a:endParaRPr lang="en-AU" altLang="en-US"/>
          </a:p>
        </p:txBody>
      </p:sp>
      <p:sp>
        <p:nvSpPr>
          <p:cNvPr id="6" name="MSIPCMContentMarking" descr="{&quot;HashCode&quot;:904758361,&quot;Placement&quot;:&quot;Footer&quot;,&quot;Top&quot;:517.4484,&quot;Left&quot;:443.117157,&quot;SlideWidth&quot;:960,&quot;SlideHeight&quot;:540}">
            <a:extLst>
              <a:ext uri="{FF2B5EF4-FFF2-40B4-BE49-F238E27FC236}">
                <a16:creationId xmlns:a16="http://schemas.microsoft.com/office/drawing/2014/main" id="{AFA1B792-B07C-420C-88E0-04592E8635BD}"/>
              </a:ext>
            </a:extLst>
          </p:cNvPr>
          <p:cNvSpPr txBox="1"/>
          <p:nvPr userDrawn="1"/>
        </p:nvSpPr>
        <p:spPr>
          <a:xfrm>
            <a:off x="5627588" y="6571595"/>
            <a:ext cx="936825" cy="28640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AU" sz="1000">
                <a:solidFill>
                  <a:srgbClr val="000000"/>
                </a:solidFill>
                <a:latin typeface="Arial Black" panose="020B0A0402010202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</p:sldLayoutIdLst>
  <p:hf sldNum="0" hdr="0" ftr="0" dt="0"/>
  <p:txStyles>
    <p:titleStyle>
      <a:lvl1pPr algn="l" defTabSz="609585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rgbClr val="201547"/>
          </a:solidFill>
          <a:latin typeface="Arial"/>
          <a:ea typeface="ＭＳ Ｐゴシック" charset="0"/>
          <a:cs typeface="Arial"/>
        </a:defRPr>
      </a:lvl1pPr>
      <a:lvl2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2pPr>
      <a:lvl3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3pPr>
      <a:lvl4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4pPr>
      <a:lvl5pPr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Arial" pitchFamily="34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609585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defRPr sz="2200" b="1" kern="1200">
          <a:solidFill>
            <a:srgbClr val="201547"/>
          </a:solidFill>
          <a:latin typeface="+mn-lt"/>
          <a:ea typeface="ＭＳ Ｐゴシック" charset="0"/>
          <a:cs typeface="ＭＳ Ｐゴシック" charset="0"/>
        </a:defRPr>
      </a:lvl1pPr>
      <a:lvl2pPr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252000" indent="-252000"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504000" indent="-252000"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756000" indent="-252000" algn="l" defTabSz="609585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18/10/relationships/comments" Target="../comments/modernComment_115_B591D73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41D7-44F8-46B5-BFBC-214E7521F0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Look and Feel Changes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91DFC-5B04-4A92-8B3F-D98EE9A828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ICCMS Refresh Project</a:t>
            </a:r>
            <a:br>
              <a:rPr lang="en-AU" dirty="0"/>
            </a:br>
            <a:r>
              <a:rPr lang="en-AU" dirty="0"/>
              <a:t>Presentation </a:t>
            </a:r>
            <a:r>
              <a:rPr lang="en-AU"/>
              <a:t>for Organisations </a:t>
            </a:r>
            <a:r>
              <a:rPr lang="en-AU" dirty="0"/>
              <a:t>using CRISSP</a:t>
            </a:r>
          </a:p>
          <a:p>
            <a:r>
              <a:rPr lang="en-AU" dirty="0"/>
              <a:t>November 2023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CBA921-96FF-49AB-B4B9-8B769AECB42C}"/>
              </a:ext>
            </a:extLst>
          </p:cNvPr>
          <p:cNvSpPr txBox="1">
            <a:spLocks/>
          </p:cNvSpPr>
          <p:nvPr/>
        </p:nvSpPr>
        <p:spPr bwMode="auto">
          <a:xfrm>
            <a:off x="1206631" y="4254502"/>
            <a:ext cx="5956168" cy="33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  <a:defRPr sz="2200" b="0" kern="1200" baseline="0">
                <a:solidFill>
                  <a:srgbClr val="53565A"/>
                </a:solidFill>
                <a:latin typeface="Arial"/>
                <a:ea typeface="ＭＳ Ｐゴシック" charset="0"/>
                <a:cs typeface="Arial"/>
              </a:defRPr>
            </a:lvl1pPr>
            <a:lvl2pPr marL="4572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solidFill>
                  <a:schemeClr val="tx1"/>
                </a:solidFill>
              </a:rPr>
              <a:t>OFFICIAL</a:t>
            </a:r>
            <a:r>
              <a:rPr lang="en-AU" sz="1600"/>
              <a:t> </a:t>
            </a:r>
          </a:p>
          <a:p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98928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C366-EB4B-4E6C-BF1A-9F054493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Formatting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9F5B1-11DE-4BC1-8497-E9D43E8CE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667" y="1894788"/>
            <a:ext cx="10991851" cy="4585386"/>
          </a:xfrm>
        </p:spPr>
        <p:txBody>
          <a:bodyPr/>
          <a:lstStyle/>
          <a:p>
            <a:r>
              <a:rPr lang="en-AU" dirty="0"/>
              <a:t>Work around for missing functions</a:t>
            </a:r>
            <a:endParaRPr lang="en-US" b="0" dirty="0"/>
          </a:p>
          <a:p>
            <a:pPr defTabSz="914400">
              <a:lnSpc>
                <a:spcPct val="90000"/>
              </a:lnSpc>
              <a:spcBef>
                <a:spcPts val="632"/>
              </a:spcBef>
              <a:spcAft>
                <a:spcPts val="632"/>
              </a:spcAft>
            </a:pPr>
            <a:r>
              <a:rPr lang="en-US" baseline="0" dirty="0">
                <a:solidFill>
                  <a:schemeClr val="tx1"/>
                </a:solidFill>
                <a:ea typeface="+mn-ea"/>
                <a:cs typeface="+mn-cs"/>
              </a:rPr>
              <a:t>Spell check: </a:t>
            </a:r>
            <a:r>
              <a:rPr lang="en-US" b="0" baseline="0" dirty="0">
                <a:solidFill>
                  <a:schemeClr val="tx1"/>
                </a:solidFill>
                <a:ea typeface="+mn-ea"/>
                <a:cs typeface="+mn-cs"/>
              </a:rPr>
              <a:t>as a work around, use default browser spell check</a:t>
            </a:r>
          </a:p>
          <a:p>
            <a:pPr defTabSz="914400">
              <a:lnSpc>
                <a:spcPct val="90000"/>
              </a:lnSpc>
              <a:spcBef>
                <a:spcPts val="632"/>
              </a:spcBef>
              <a:spcAft>
                <a:spcPts val="632"/>
              </a:spcAft>
            </a:pPr>
            <a:r>
              <a:rPr lang="en-US" baseline="0" dirty="0">
                <a:solidFill>
                  <a:schemeClr val="tx1"/>
                </a:solidFill>
                <a:ea typeface="+mn-ea"/>
                <a:cs typeface="+mn-cs"/>
              </a:rPr>
              <a:t>Highlighter: </a:t>
            </a:r>
            <a:r>
              <a:rPr lang="en-US" b="0" baseline="0" dirty="0">
                <a:solidFill>
                  <a:schemeClr val="tx1"/>
                </a:solidFill>
                <a:ea typeface="+mn-ea"/>
                <a:cs typeface="+mn-cs"/>
              </a:rPr>
              <a:t>enabled the font </a:t>
            </a:r>
            <a:r>
              <a:rPr lang="en-US" b="0" baseline="0" dirty="0" err="1">
                <a:solidFill>
                  <a:schemeClr val="tx1"/>
                </a:solidFill>
                <a:ea typeface="+mn-ea"/>
                <a:cs typeface="+mn-cs"/>
              </a:rPr>
              <a:t>colour</a:t>
            </a:r>
            <a:r>
              <a:rPr lang="en-US" b="0" baseline="0" dirty="0">
                <a:solidFill>
                  <a:schemeClr val="tx1"/>
                </a:solidFill>
                <a:ea typeface="+mn-ea"/>
                <a:cs typeface="+mn-cs"/>
              </a:rPr>
              <a:t> and background options</a:t>
            </a:r>
          </a:p>
          <a:p>
            <a:pPr defTabSz="914400">
              <a:lnSpc>
                <a:spcPct val="90000"/>
              </a:lnSpc>
              <a:spcBef>
                <a:spcPts val="632"/>
              </a:spcBef>
              <a:spcAft>
                <a:spcPts val="632"/>
              </a:spcAft>
            </a:pPr>
            <a:r>
              <a:rPr lang="en-US" baseline="0" dirty="0">
                <a:solidFill>
                  <a:schemeClr val="tx1"/>
                </a:solidFill>
                <a:ea typeface="+mn-ea"/>
                <a:cs typeface="+mn-cs"/>
              </a:rPr>
              <a:t>Paste: </a:t>
            </a:r>
            <a:r>
              <a:rPr lang="en-US" b="0" baseline="0" dirty="0">
                <a:solidFill>
                  <a:schemeClr val="tx1"/>
                </a:solidFill>
                <a:ea typeface="+mn-ea"/>
                <a:cs typeface="+mn-cs"/>
              </a:rPr>
              <a:t>users are prompted to use </a:t>
            </a:r>
            <a:r>
              <a:rPr lang="en-US" b="0" baseline="0" dirty="0" err="1">
                <a:solidFill>
                  <a:schemeClr val="tx1"/>
                </a:solidFill>
                <a:ea typeface="+mn-ea"/>
                <a:cs typeface="+mn-cs"/>
              </a:rPr>
              <a:t>Ctrl+V</a:t>
            </a:r>
            <a:endParaRPr lang="en-AU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D4ECAC-D27D-DD7C-77A9-1BAF29E60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591" y="3961313"/>
            <a:ext cx="7882099" cy="1717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600EAC-DEB2-B7F9-D8F4-81A1C47B8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640" y="4542706"/>
            <a:ext cx="7392065" cy="1848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095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545C-DB8D-4906-85F6-7E0A5051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Look Up Search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93FB-83CE-40CE-8B33-667B208A97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668" y="1894788"/>
            <a:ext cx="6342870" cy="4585386"/>
          </a:xfrm>
        </p:spPr>
        <p:txBody>
          <a:bodyPr/>
          <a:lstStyle/>
          <a:p>
            <a:pPr marL="0" indent="0">
              <a:buNone/>
            </a:pPr>
            <a:r>
              <a:rPr lang="en-US" b="0" dirty="0"/>
              <a:t>Search results page will continue to show only top 300 results. </a:t>
            </a:r>
          </a:p>
          <a:p>
            <a:pPr marL="0" indent="0">
              <a:buNone/>
            </a:pPr>
            <a:r>
              <a:rPr lang="en-US" b="0" dirty="0"/>
              <a:t>Use the Search by to filter down the results. </a:t>
            </a:r>
          </a:p>
          <a:p>
            <a:pPr lvl="1"/>
            <a:endParaRPr lang="en-AU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A28852C8-7767-77E1-5233-E8E9C65C66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77" t="1010" r="16585" b="3413"/>
          <a:stretch/>
        </p:blipFill>
        <p:spPr>
          <a:xfrm>
            <a:off x="7654311" y="1879252"/>
            <a:ext cx="3459296" cy="4871176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766F91-A4FB-07DB-157F-8D3D845886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3" t="39976" r="51678" b="8958"/>
          <a:stretch/>
        </p:blipFill>
        <p:spPr>
          <a:xfrm>
            <a:off x="1311441" y="3539751"/>
            <a:ext cx="3304675" cy="2864049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664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2AF69-771D-4E4B-A80C-132955F09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Icons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F75AB-154F-49C1-9E3E-39034111F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sz="2200" dirty="0"/>
              <a:t>New CRISSP (left) and CRIS (right) icons. From 27 November these are the icons that will appear when using </a:t>
            </a:r>
            <a:r>
              <a:rPr lang="en-AU" sz="2200" dirty="0" err="1"/>
              <a:t>eBiz</a:t>
            </a:r>
            <a:r>
              <a:rPr lang="en-AU" sz="2200" dirty="0"/>
              <a:t> or crisp.org.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F79EE9-A33A-A21E-AC4B-4FFEC9A0D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955" y="2895058"/>
            <a:ext cx="3771548" cy="3771548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789FB0-8E3C-F16C-23FB-ED6D6EEF5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135" y="2895057"/>
            <a:ext cx="3771549" cy="3771549"/>
          </a:xfrm>
          <a:prstGeom prst="rect">
            <a:avLst/>
          </a:prstGeom>
          <a:effectLst>
            <a:outerShdw blurRad="4826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392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0E24-72E8-45B5-B7C0-A5242ED5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Expand Long Text Fields</a:t>
            </a:r>
            <a:endParaRPr lang="en-AU" sz="213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A60A-15CF-486D-A50C-B38A52218A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668" y="1894788"/>
            <a:ext cx="5019396" cy="4585386"/>
          </a:xfrm>
        </p:spPr>
        <p:txBody>
          <a:bodyPr/>
          <a:lstStyle/>
          <a:p>
            <a:pPr marL="0" indent="0">
              <a:buNone/>
            </a:pPr>
            <a:r>
              <a:rPr lang="en-AU" b="0" dirty="0">
                <a:latin typeface="+mn-lt"/>
                <a:ea typeface="ＭＳ Ｐゴシック" charset="0"/>
              </a:rPr>
              <a:t>The description field can now be made larger to view all text in the description, removing the need to scroll. </a:t>
            </a:r>
          </a:p>
          <a:p>
            <a:pPr marL="0" indent="0">
              <a:buNone/>
            </a:pPr>
            <a:endParaRPr lang="en-AU" b="0" dirty="0">
              <a:latin typeface="+mn-lt"/>
              <a:ea typeface="ＭＳ Ｐゴシック" charset="0"/>
            </a:endParaRPr>
          </a:p>
          <a:p>
            <a:pPr marL="0" indent="0">
              <a:buNone/>
            </a:pPr>
            <a:r>
              <a:rPr lang="en-AU" b="0" dirty="0">
                <a:latin typeface="+mn-lt"/>
                <a:ea typeface="ＭＳ Ｐゴシック" charset="0"/>
              </a:rPr>
              <a:t>Select the corner of the text box by clicking the left mouse button and drag to the desired size</a:t>
            </a:r>
            <a:r>
              <a:rPr lang="en-AU" b="0" dirty="0"/>
              <a:t>. </a:t>
            </a:r>
          </a:p>
          <a:p>
            <a:endParaRPr lang="en-AU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6A06202-A3DB-3541-2431-71E8E5636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309" y="1818056"/>
            <a:ext cx="6058435" cy="32218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ED1510-C1F4-C7CE-9776-EDF0FAAEB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2" t="62531" r="11821" b="-5368"/>
          <a:stretch/>
        </p:blipFill>
        <p:spPr bwMode="auto">
          <a:xfrm>
            <a:off x="7481509" y="5153425"/>
            <a:ext cx="1620039" cy="145800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00B757-9AFC-FBB9-D7C1-ED61AF73FA15}"/>
              </a:ext>
            </a:extLst>
          </p:cNvPr>
          <p:cNvSpPr txBox="1"/>
          <p:nvPr/>
        </p:nvSpPr>
        <p:spPr>
          <a:xfrm>
            <a:off x="6539923" y="5719058"/>
            <a:ext cx="216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No option to expand previously</a:t>
            </a:r>
          </a:p>
        </p:txBody>
      </p:sp>
    </p:spTree>
    <p:extLst>
      <p:ext uri="{BB962C8B-B14F-4D97-AF65-F5344CB8AC3E}">
        <p14:creationId xmlns:p14="http://schemas.microsoft.com/office/powerpoint/2010/main" val="1395667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E5C5-3413-4E3F-9C04-7921B220A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471" y="0"/>
            <a:ext cx="8640000" cy="1458000"/>
          </a:xfrm>
        </p:spPr>
        <p:txBody>
          <a:bodyPr/>
          <a:lstStyle/>
          <a:p>
            <a:r>
              <a:rPr lang="en-AU" dirty="0"/>
              <a:t>New Tabs, No More Pop-up Windows</a:t>
            </a:r>
            <a:endParaRPr lang="en-AU" sz="213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9F37E-D1C4-4400-B3CC-9183FB132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667" y="1894788"/>
            <a:ext cx="4092965" cy="4585386"/>
          </a:xfrm>
        </p:spPr>
        <p:txBody>
          <a:bodyPr/>
          <a:lstStyle/>
          <a:p>
            <a:pPr marL="0" indent="0">
              <a:buNone/>
            </a:pPr>
            <a:r>
              <a:rPr lang="en-AU" b="0" dirty="0"/>
              <a:t>Wherever a new pop-up window would open, this has been replaced by a new tab. </a:t>
            </a:r>
          </a:p>
          <a:p>
            <a:pPr marL="0" indent="0">
              <a:buNone/>
            </a:pPr>
            <a:r>
              <a:rPr lang="en-AU" b="0" dirty="0"/>
              <a:t>To exit close the tab, not the window as this will close the whole browser. </a:t>
            </a:r>
          </a:p>
          <a:p>
            <a:pPr marL="0" indent="0">
              <a:buNone/>
            </a:pPr>
            <a:r>
              <a:rPr lang="en-AU" b="0" dirty="0"/>
              <a:t>To create a new window, you can click and hold the new tab, then drag to a new location. The recording demonstrates this.  </a:t>
            </a:r>
          </a:p>
        </p:txBody>
      </p:sp>
      <p:pic>
        <p:nvPicPr>
          <p:cNvPr id="4" name="2023-10-10_14-11-43">
            <a:hlinkClick r:id="" action="ppaction://media"/>
            <a:extLst>
              <a:ext uri="{FF2B5EF4-FFF2-40B4-BE49-F238E27FC236}">
                <a16:creationId xmlns:a16="http://schemas.microsoft.com/office/drawing/2014/main" id="{5323D5F2-D740-69E0-0A0C-D5795DFD94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920916" y="2115284"/>
            <a:ext cx="6790602" cy="368390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099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C366-EB4B-4E6C-BF1A-9F0544939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Save Warning Differences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9F5B1-11DE-4BC1-8497-E9D43E8CE7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667" y="2015230"/>
            <a:ext cx="10991851" cy="4464943"/>
          </a:xfrm>
        </p:spPr>
        <p:txBody>
          <a:bodyPr/>
          <a:lstStyle/>
          <a:p>
            <a:pPr marL="0" indent="0">
              <a:buNone/>
            </a:pPr>
            <a:r>
              <a:rPr lang="en-AU" b="0" dirty="0"/>
              <a:t>The top warning is previous version, one underneath is post ICCMS Refresh.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CC8C54-3026-7AB2-E699-AE3B5B55C4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7" t="5161" r="2647" b="6502"/>
          <a:stretch/>
        </p:blipFill>
        <p:spPr>
          <a:xfrm>
            <a:off x="3015364" y="2791221"/>
            <a:ext cx="6161267" cy="1624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568CB-74F9-9006-AE46-D9AC971ED3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" t="11664" r="2007" b="10745"/>
          <a:stretch/>
        </p:blipFill>
        <p:spPr>
          <a:xfrm>
            <a:off x="1643882" y="4807993"/>
            <a:ext cx="8904233" cy="13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69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F7291-6E8C-4B99-8DF4-95143E6F8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Save changed to OK</a:t>
            </a:r>
            <a:endParaRPr lang="en-AU" sz="133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AB6C7-7C2D-471B-A34B-47010C4F17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667" y="1894788"/>
            <a:ext cx="10991851" cy="4585386"/>
          </a:xfrm>
        </p:spPr>
        <p:txBody>
          <a:bodyPr/>
          <a:lstStyle/>
          <a:p>
            <a:pPr lvl="1"/>
            <a:r>
              <a:rPr lang="en-AU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Feature change also appears for in person – add phone and new pager &amp; email.</a:t>
            </a:r>
            <a:endParaRPr lang="en-A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8D357AF-14BF-D87B-55A0-2A2F201CC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97" y="2348311"/>
            <a:ext cx="4117857" cy="41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B6DF12-B83A-DC3C-8EF5-F0AF31C0A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8311"/>
            <a:ext cx="4117857" cy="41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576BFCA-4435-74A0-D8EA-A94ECA2E0F02}"/>
              </a:ext>
            </a:extLst>
          </p:cNvPr>
          <p:cNvSpPr txBox="1">
            <a:spLocks/>
          </p:cNvSpPr>
          <p:nvPr/>
        </p:nvSpPr>
        <p:spPr bwMode="auto">
          <a:xfrm>
            <a:off x="3131059" y="5758643"/>
            <a:ext cx="2523884" cy="39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09585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6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60818">
              <a:spcAft>
                <a:spcPts val="736"/>
              </a:spcAft>
            </a:pPr>
            <a:r>
              <a:rPr lang="en-AU" sz="1840" b="1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Before Refresh</a:t>
            </a:r>
            <a:endParaRPr lang="en-AU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56F9FE-10EA-71F0-7A81-7DD603FE6133}"/>
              </a:ext>
            </a:extLst>
          </p:cNvPr>
          <p:cNvSpPr txBox="1">
            <a:spLocks/>
          </p:cNvSpPr>
          <p:nvPr/>
        </p:nvSpPr>
        <p:spPr bwMode="auto">
          <a:xfrm>
            <a:off x="8438804" y="5758643"/>
            <a:ext cx="2523884" cy="39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609585" rtl="0" eaLnBrk="1" fontAlgn="base" hangingPunct="1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2200" b="1" kern="1200">
                <a:solidFill>
                  <a:srgbClr val="201547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252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504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756000" indent="-252000" algn="l" defTabSz="609585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80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defTabSz="560818">
              <a:spcAft>
                <a:spcPts val="736"/>
              </a:spcAft>
            </a:pPr>
            <a:r>
              <a:rPr lang="en-AU" sz="1840" b="1" kern="1200" dirty="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rPr>
              <a:t>After Refresh</a:t>
            </a:r>
            <a:endParaRPr lang="en-AU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64F35C-B0B2-264B-ED09-7800A8A0214D}"/>
              </a:ext>
            </a:extLst>
          </p:cNvPr>
          <p:cNvSpPr/>
          <p:nvPr/>
        </p:nvSpPr>
        <p:spPr>
          <a:xfrm>
            <a:off x="1409297" y="6054571"/>
            <a:ext cx="419503" cy="2308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744AE9-F1C2-AC62-997A-6FA3275AB6E2}"/>
              </a:ext>
            </a:extLst>
          </p:cNvPr>
          <p:cNvSpPr/>
          <p:nvPr/>
        </p:nvSpPr>
        <p:spPr>
          <a:xfrm>
            <a:off x="6096000" y="6036003"/>
            <a:ext cx="419503" cy="2308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816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545C-DB8D-4906-85F6-7E0A50517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Scroll Selection Drop Downs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D93FB-83CE-40CE-8B33-667B208A97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667" y="1894788"/>
            <a:ext cx="10991851" cy="4585386"/>
          </a:xfrm>
        </p:spPr>
        <p:txBody>
          <a:bodyPr/>
          <a:lstStyle/>
          <a:p>
            <a:pPr lvl="1"/>
            <a:r>
              <a:rPr lang="en-AU" sz="1600" dirty="0"/>
              <a:t>Post refresh version has scroll feature within the dropdown list.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C9306-D834-0D61-89B2-C74E47D62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072" y="2170826"/>
            <a:ext cx="8545856" cy="442247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4623391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D0E24-72E8-45B5-B7C0-A5242ED57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New system messages</a:t>
            </a:r>
            <a:endParaRPr lang="en-AU" sz="2133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7A60A-15CF-486D-A50C-B38A52218A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667" y="1894788"/>
            <a:ext cx="10991851" cy="4585386"/>
          </a:xfrm>
        </p:spPr>
        <p:txBody>
          <a:bodyPr/>
          <a:lstStyle/>
          <a:p>
            <a:pPr lvl="1"/>
            <a:r>
              <a:rPr lang="en-AU" b="0" dirty="0"/>
              <a:t>Will not have a close icon in the top right corner.</a:t>
            </a:r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090E4-F1A2-81DA-BDEB-BDE5CF6AF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82" y="3113813"/>
            <a:ext cx="10824744" cy="227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4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E5C5-3413-4E3F-9C04-7921B220A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133" dirty="0"/>
              <a:t>Push Buttons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9F37E-D1C4-4400-B3CC-9183FB1326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19667" y="1894788"/>
            <a:ext cx="10991851" cy="4585386"/>
          </a:xfrm>
        </p:spPr>
        <p:txBody>
          <a:bodyPr/>
          <a:lstStyle/>
          <a:p>
            <a:pPr lvl="1"/>
            <a:r>
              <a:rPr lang="en-AU" altLang="en-US" sz="1867" dirty="0">
                <a:solidFill>
                  <a:prstClr val="black"/>
                </a:solidFill>
              </a:rPr>
              <a:t>When the cursor highlights a particular page field, there will be a black border instead of dotted line as shown below.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C0D30-03ED-A1CA-3CC5-578D094C5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034" y="3877001"/>
            <a:ext cx="8390093" cy="2402619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78636418"/>
      </p:ext>
    </p:extLst>
  </p:cSld>
  <p:clrMapOvr>
    <a:masterClrMapping/>
  </p:clrMapOvr>
</p:sld>
</file>

<file path=ppt/theme/theme1.xml><?xml version="1.0" encoding="utf-8"?>
<a:theme xmlns:a="http://schemas.openxmlformats.org/drawingml/2006/main" name="DFFH purple 16x9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HHS Presentation 02 Purple 2602 for Office 2007 and 2010.pot [Compatibility Mode]" id="{889D8997-ACF2-448B-843B-094B9ADA1850}" vid="{6EC813B2-9105-4DB7-B337-4522BDB9CF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179483B3A4E458E2DA955233B6DD4" ma:contentTypeVersion="7" ma:contentTypeDescription="Create a new document." ma:contentTypeScope="" ma:versionID="b1cd28e95273e0788588fabf079b4566">
  <xsd:schema xmlns:xsd="http://www.w3.org/2001/XMLSchema" xmlns:xs="http://www.w3.org/2001/XMLSchema" xmlns:p="http://schemas.microsoft.com/office/2006/metadata/properties" xmlns:ns2="31b2e4f9-c376-4e2f-bd2e-796d1bcd5746" xmlns:ns3="7ee2ad8a-2b33-419f-875c-ac0e4cfc6b7f" targetNamespace="http://schemas.microsoft.com/office/2006/metadata/properties" ma:root="true" ma:fieldsID="b3153ddccdf0392e732e33682535d4d0" ns2:_="" ns3:_="">
    <xsd:import namespace="31b2e4f9-c376-4e2f-bd2e-796d1bcd5746"/>
    <xsd:import namespace="7ee2ad8a-2b33-419f-875c-ac0e4cfc6b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2e4f9-c376-4e2f-bd2e-796d1bcd5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2ad8a-2b33-419f-875c-ac0e4cfc6b7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7E2052-39E8-48CE-91CF-F456C9F1C3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2e4f9-c376-4e2f-bd2e-796d1bcd5746"/>
    <ds:schemaRef ds:uri="7ee2ad8a-2b33-419f-875c-ac0e4cfc6b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3B8B65-61EC-4FF0-8F2D-E8E94DDDACA3}">
  <ds:schemaRefs>
    <ds:schemaRef ds:uri="31b2e4f9-c376-4e2f-bd2e-796d1bcd5746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7ee2ad8a-2b33-419f-875c-ac0e4cfc6b7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314C6BB-0FC0-49D0-9BE3-9BF8726DDE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4151</TotalTime>
  <Words>328</Words>
  <Application>Microsoft Office PowerPoint</Application>
  <PresentationFormat>Widescreen</PresentationFormat>
  <Paragraphs>35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DFFH purple 16x9 presentation</vt:lpstr>
      <vt:lpstr>Look and Feel Changes</vt:lpstr>
      <vt:lpstr>New Icons</vt:lpstr>
      <vt:lpstr>Expand Long Text Fields</vt:lpstr>
      <vt:lpstr>New Tabs, No More Pop-up Windows</vt:lpstr>
      <vt:lpstr>Save Warning Differences</vt:lpstr>
      <vt:lpstr>Save changed to OK</vt:lpstr>
      <vt:lpstr>Scroll Selection Drop Downs</vt:lpstr>
      <vt:lpstr>New system messages</vt:lpstr>
      <vt:lpstr>Push Buttons</vt:lpstr>
      <vt:lpstr>Text Formatting</vt:lpstr>
      <vt:lpstr>Look Up Search Results</vt:lpstr>
    </vt:vector>
  </TitlesOfParts>
  <Company>Victoria State Government, Department of Families, Fairness and Housing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..</dc:creator>
  <cp:lastModifiedBy>Maria Tsekouras (DFFH)</cp:lastModifiedBy>
  <cp:revision>5</cp:revision>
  <dcterms:created xsi:type="dcterms:W3CDTF">2017-08-29T07:22:54Z</dcterms:created>
  <dcterms:modified xsi:type="dcterms:W3CDTF">2023-11-22T22:52:03Z</dcterms:modified>
  <cp:category>DFFH purple 16x9 presentation</cp:category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  <property fmtid="{D5CDD505-2E9C-101B-9397-08002B2CF9AE}" pid="3" name="version">
    <vt:lpwstr>2022v2 05072022</vt:lpwstr>
  </property>
  <property fmtid="{D5CDD505-2E9C-101B-9397-08002B2CF9AE}" pid="4" name="MSIP_Label_43e64453-338c-4f93-8a4d-0039a0a41f2a_Enabled">
    <vt:lpwstr>true</vt:lpwstr>
  </property>
  <property fmtid="{D5CDD505-2E9C-101B-9397-08002B2CF9AE}" pid="5" name="MSIP_Label_43e64453-338c-4f93-8a4d-0039a0a41f2a_SetDate">
    <vt:lpwstr>2022-01-28T02:12:41Z</vt:lpwstr>
  </property>
  <property fmtid="{D5CDD505-2E9C-101B-9397-08002B2CF9AE}" pid="6" name="MSIP_Label_43e64453-338c-4f93-8a4d-0039a0a41f2a_Method">
    <vt:lpwstr>Privileged</vt:lpwstr>
  </property>
  <property fmtid="{D5CDD505-2E9C-101B-9397-08002B2CF9AE}" pid="7" name="MSIP_Label_43e64453-338c-4f93-8a4d-0039a0a41f2a_Name">
    <vt:lpwstr>43e64453-338c-4f93-8a4d-0039a0a41f2a</vt:lpwstr>
  </property>
  <property fmtid="{D5CDD505-2E9C-101B-9397-08002B2CF9AE}" pid="8" name="MSIP_Label_43e64453-338c-4f93-8a4d-0039a0a41f2a_SiteId">
    <vt:lpwstr>c0e0601f-0fac-449c-9c88-a104c4eb9f28</vt:lpwstr>
  </property>
  <property fmtid="{D5CDD505-2E9C-101B-9397-08002B2CF9AE}" pid="9" name="MSIP_Label_43e64453-338c-4f93-8a4d-0039a0a41f2a_ActionId">
    <vt:lpwstr>b5b8dfe1-4ff9-4735-999e-53666cf68136</vt:lpwstr>
  </property>
  <property fmtid="{D5CDD505-2E9C-101B-9397-08002B2CF9AE}" pid="10" name="MSIP_Label_43e64453-338c-4f93-8a4d-0039a0a41f2a_ContentBits">
    <vt:lpwstr>2</vt:lpwstr>
  </property>
  <property fmtid="{D5CDD505-2E9C-101B-9397-08002B2CF9AE}" pid="11" name="ContentTypeId">
    <vt:lpwstr>0x01010026D179483B3A4E458E2DA955233B6DD4</vt:lpwstr>
  </property>
  <property fmtid="{D5CDD505-2E9C-101B-9397-08002B2CF9AE}" pid="12" name="MediaServiceImageTags">
    <vt:lpwstr/>
  </property>
  <property fmtid="{D5CDD505-2E9C-101B-9397-08002B2CF9AE}" pid="13" name="Order">
    <vt:r8>800</vt:r8>
  </property>
  <property fmtid="{D5CDD505-2E9C-101B-9397-08002B2CF9AE}" pid="14" name="xd_ProgID">
    <vt:lpwstr/>
  </property>
  <property fmtid="{D5CDD505-2E9C-101B-9397-08002B2CF9AE}" pid="15" name="Daysbeforethenextreview">
    <vt:r8>365</vt:r8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Format">
    <vt:lpwstr>Presentation</vt:lpwstr>
  </property>
  <property fmtid="{D5CDD505-2E9C-101B-9397-08002B2CF9AE}" pid="19" name="_ExtendedDescription">
    <vt:lpwstr/>
  </property>
  <property fmtid="{D5CDD505-2E9C-101B-9397-08002B2CF9AE}" pid="20" name="Hyperlink Base">
    <vt:lpwstr>https://dhhsvicgovau.sharepoint.com/:p:/s/dffh/EfAAATrTWAVMtuUElbjKxvkBdrtJIGnrdeAK3pm2lF0JCA</vt:lpwstr>
  </property>
  <property fmtid="{D5CDD505-2E9C-101B-9397-08002B2CF9AE}" pid="21" name="Link">
    <vt:lpwstr>https://dhhsvicgovau.sharepoint.com/:p:/s/dffh/EfAAATrTWAVMtuUElbjKxvkBdrtJIGnrdeAK3pm2lF0JCA, https://dhhsvicgovau.sharepoint.com/:p:/s/dffh/EfAAATrTWAVMtuUElbjKxvkBdrtJIGnrdeAK3pm2lF0JCA</vt:lpwstr>
  </property>
  <property fmtid="{D5CDD505-2E9C-101B-9397-08002B2CF9AE}" pid="22" name="xd_Signature">
    <vt:bool>false</vt:bool>
  </property>
</Properties>
</file>