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sldIdLst>
    <p:sldId id="279" r:id="rId5"/>
    <p:sldId id="280" r:id="rId6"/>
    <p:sldId id="274" r:id="rId7"/>
    <p:sldId id="281" r:id="rId8"/>
    <p:sldId id="273" r:id="rId9"/>
    <p:sldId id="276" r:id="rId10"/>
    <p:sldId id="277" r:id="rId11"/>
    <p:sldId id="289" r:id="rId12"/>
  </p:sldIdLst>
  <p:sldSz cx="12192000" cy="6858000"/>
  <p:notesSz cx="6858000" cy="9144000"/>
  <p:defaultTextStyle>
    <a:defPPr>
      <a:defRPr lang="en-AU"/>
    </a:defPPr>
    <a:lvl1pPr algn="l" defTabSz="60958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609585" algn="l" defTabSz="60958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1219170" algn="l" defTabSz="60958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828754" algn="l" defTabSz="60958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2438339" algn="l" defTabSz="60958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3047924" algn="l" defTabSz="121917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3657509" algn="l" defTabSz="121917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4267093" algn="l" defTabSz="121917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4876678" algn="l" defTabSz="121917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29C"/>
    <a:srgbClr val="5C469B"/>
    <a:srgbClr val="DFE1DF"/>
    <a:srgbClr val="87189D"/>
    <a:srgbClr val="201547"/>
    <a:srgbClr val="53565A"/>
    <a:srgbClr val="D50032"/>
    <a:srgbClr val="007B4B"/>
    <a:srgbClr val="DA372E"/>
    <a:srgbClr val="008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Campbell (DFFH)" userId="766bbbbe-a985-41ff-af23-9b159518eb1d" providerId="ADAL" clId="{AD286FED-76D4-4D63-9335-28349EADD33E}"/>
    <pc:docChg chg="delSld modSld">
      <pc:chgData name="Melissa Campbell (DFFH)" userId="766bbbbe-a985-41ff-af23-9b159518eb1d" providerId="ADAL" clId="{AD286FED-76D4-4D63-9335-28349EADD33E}" dt="2023-11-10T00:22:36.263" v="21" actId="2696"/>
      <pc:docMkLst>
        <pc:docMk/>
      </pc:docMkLst>
      <pc:sldChg chg="modSp mod">
        <pc:chgData name="Melissa Campbell (DFFH)" userId="766bbbbe-a985-41ff-af23-9b159518eb1d" providerId="ADAL" clId="{AD286FED-76D4-4D63-9335-28349EADD33E}" dt="2023-11-10T00:20:08.430" v="17" actId="20577"/>
        <pc:sldMkLst>
          <pc:docMk/>
          <pc:sldMk cId="1395667024" sldId="274"/>
        </pc:sldMkLst>
        <pc:spChg chg="mod">
          <ac:chgData name="Melissa Campbell (DFFH)" userId="766bbbbe-a985-41ff-af23-9b159518eb1d" providerId="ADAL" clId="{AD286FED-76D4-4D63-9335-28349EADD33E}" dt="2023-11-10T00:20:08.430" v="17" actId="20577"/>
          <ac:spMkLst>
            <pc:docMk/>
            <pc:sldMk cId="1395667024" sldId="274"/>
            <ac:spMk id="2" creationId="{CC3D0E24-72E8-45B5-B7C0-A5242ED5763C}"/>
          </ac:spMkLst>
        </pc:spChg>
      </pc:sldChg>
      <pc:sldChg chg="modSp mod">
        <pc:chgData name="Melissa Campbell (DFFH)" userId="766bbbbe-a985-41ff-af23-9b159518eb1d" providerId="ADAL" clId="{AD286FED-76D4-4D63-9335-28349EADD33E}" dt="2023-11-10T00:19:34.120" v="5" actId="20577"/>
        <pc:sldMkLst>
          <pc:docMk/>
          <pc:sldMk cId="298928006" sldId="279"/>
        </pc:sldMkLst>
        <pc:spChg chg="mod">
          <ac:chgData name="Melissa Campbell (DFFH)" userId="766bbbbe-a985-41ff-af23-9b159518eb1d" providerId="ADAL" clId="{AD286FED-76D4-4D63-9335-28349EADD33E}" dt="2023-11-10T00:19:34.120" v="5" actId="20577"/>
          <ac:spMkLst>
            <pc:docMk/>
            <pc:sldMk cId="298928006" sldId="279"/>
            <ac:spMk id="2" creationId="{9A2041D7-44F8-46B5-BFBC-214E7521F04E}"/>
          </ac:spMkLst>
        </pc:spChg>
      </pc:sldChg>
      <pc:sldChg chg="del">
        <pc:chgData name="Melissa Campbell (DFFH)" userId="766bbbbe-a985-41ff-af23-9b159518eb1d" providerId="ADAL" clId="{AD286FED-76D4-4D63-9335-28349EADD33E}" dt="2023-11-10T00:21:44.112" v="18" actId="2696"/>
        <pc:sldMkLst>
          <pc:docMk/>
          <pc:sldMk cId="4275848905" sldId="287"/>
        </pc:sldMkLst>
      </pc:sldChg>
      <pc:sldChg chg="modSp del mod">
        <pc:chgData name="Melissa Campbell (DFFH)" userId="766bbbbe-a985-41ff-af23-9b159518eb1d" providerId="ADAL" clId="{AD286FED-76D4-4D63-9335-28349EADD33E}" dt="2023-11-10T00:22:36.263" v="21" actId="2696"/>
        <pc:sldMkLst>
          <pc:docMk/>
          <pc:sldMk cId="2809799736" sldId="288"/>
        </pc:sldMkLst>
        <pc:spChg chg="mod">
          <ac:chgData name="Melissa Campbell (DFFH)" userId="766bbbbe-a985-41ff-af23-9b159518eb1d" providerId="ADAL" clId="{AD286FED-76D4-4D63-9335-28349EADD33E}" dt="2023-11-10T00:22:27.499" v="20" actId="6549"/>
          <ac:spMkLst>
            <pc:docMk/>
            <pc:sldMk cId="2809799736" sldId="288"/>
            <ac:spMk id="3" creationId="{F49D93FB-83CE-40CE-8B33-667B208A97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4B3EAE-599F-4337-95D0-2917641C3D63}" type="datetimeFigureOut">
              <a:rPr lang="en-AU"/>
              <a:pPr>
                <a:defRPr/>
              </a:pPr>
              <a:t>23/11/2023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6296A8-20EE-44BB-B7CD-DB4AE54BF57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86098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631" y="865492"/>
            <a:ext cx="8585068" cy="1890409"/>
          </a:xfrm>
        </p:spPr>
        <p:txBody>
          <a:bodyPr anchor="b">
            <a:noAutofit/>
          </a:bodyPr>
          <a:lstStyle>
            <a:lvl1pPr>
              <a:defRPr sz="3200" b="1" baseline="0">
                <a:solidFill>
                  <a:srgbClr val="20154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630" y="2857501"/>
            <a:ext cx="5956169" cy="1295401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201547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12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9" y="-1"/>
            <a:ext cx="8640000" cy="1458000"/>
          </a:xfrm>
        </p:spPr>
        <p:txBody>
          <a:bodyPr/>
          <a:lstStyle>
            <a:lvl1pPr>
              <a:lnSpc>
                <a:spcPct val="110000"/>
              </a:lnSpc>
              <a:defRPr b="1" baseline="0">
                <a:solidFill>
                  <a:srgbClr val="20154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94788"/>
            <a:ext cx="10991851" cy="4585386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201547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1851" y="6480175"/>
            <a:ext cx="719667" cy="374651"/>
          </a:xfrm>
        </p:spPr>
        <p:txBody>
          <a:bodyPr/>
          <a:lstStyle>
            <a:lvl1pPr>
              <a:defRPr/>
            </a:lvl1pPr>
          </a:lstStyle>
          <a:p>
            <a:fld id="{3689E5EE-9843-45A7-B324-3EFD7322ED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527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 bann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9" y="0"/>
            <a:ext cx="8640000" cy="893433"/>
          </a:xfrm>
        </p:spPr>
        <p:txBody>
          <a:bodyPr/>
          <a:lstStyle>
            <a:lvl1pPr>
              <a:lnSpc>
                <a:spcPct val="110000"/>
              </a:lnSpc>
              <a:defRPr b="1" baseline="0">
                <a:solidFill>
                  <a:srgbClr val="20154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357460"/>
            <a:ext cx="10991851" cy="5122716"/>
          </a:xfrm>
        </p:spPr>
        <p:txBody>
          <a:bodyPr/>
          <a:lstStyle>
            <a:lvl1pPr marL="0" indent="0">
              <a:lnSpc>
                <a:spcPct val="110000"/>
              </a:lnSpc>
              <a:defRPr baseline="0">
                <a:solidFill>
                  <a:srgbClr val="201547"/>
                </a:solidFill>
              </a:defRPr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1851" y="6480175"/>
            <a:ext cx="719667" cy="374651"/>
          </a:xfrm>
        </p:spPr>
        <p:txBody>
          <a:bodyPr/>
          <a:lstStyle>
            <a:lvl1pPr>
              <a:defRPr sz="1600"/>
            </a:lvl1pPr>
          </a:lstStyle>
          <a:p>
            <a:fld id="{3689E5EE-9843-45A7-B324-3EFD7322EDFC}" type="slidenum">
              <a:rPr lang="en-AU" altLang="en-US" smtClean="0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8324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19669" y="0"/>
            <a:ext cx="8640000" cy="14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667" y="1894788"/>
            <a:ext cx="10991851" cy="458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991851" y="6486525"/>
            <a:ext cx="719667" cy="374651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595959"/>
                </a:solidFill>
              </a:defRPr>
            </a:lvl1pPr>
          </a:lstStyle>
          <a:p>
            <a:fld id="{ED7680F9-C0BF-4CC2-A043-27BA3E10BB1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6" name="MSIPCMContentMarking" descr="{&quot;HashCode&quot;:904758361,&quot;Placement&quot;:&quot;Footer&quot;,&quot;Top&quot;:517.4484,&quot;Left&quot;:443.117157,&quot;SlideWidth&quot;:960,&quot;SlideHeight&quot;:540}">
            <a:extLst>
              <a:ext uri="{FF2B5EF4-FFF2-40B4-BE49-F238E27FC236}">
                <a16:creationId xmlns:a16="http://schemas.microsoft.com/office/drawing/2014/main" id="{AFA1B792-B07C-420C-88E0-04592E8635BD}"/>
              </a:ext>
            </a:extLst>
          </p:cNvPr>
          <p:cNvSpPr txBox="1"/>
          <p:nvPr userDrawn="1"/>
        </p:nvSpPr>
        <p:spPr>
          <a:xfrm>
            <a:off x="5627588" y="6571595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</p:sldLayoutIdLst>
  <p:hf sldNum="0" hdr="0" ft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201547"/>
          </a:solidFill>
          <a:latin typeface="Arial"/>
          <a:ea typeface="ＭＳ Ｐゴシック" charset="0"/>
          <a:cs typeface="Arial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609585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201547"/>
          </a:solidFill>
          <a:latin typeface="+mn-lt"/>
          <a:ea typeface="ＭＳ Ｐゴシック" charset="0"/>
          <a:cs typeface="ＭＳ Ｐゴシック" charset="0"/>
        </a:defRPr>
      </a:lvl1pPr>
      <a:lvl2pPr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2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4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6000" indent="-252000" algn="l" defTabSz="609585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ystemsupport.cris@dhhs.vic.gov.a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deployedge/microsoft-edge-policies#savecookiesonexit" TargetMode="External"/><Relationship Id="rId7" Type="http://schemas.openxmlformats.org/officeDocument/2006/relationships/hyperlink" Target="https://urldefense.com/v3/__https:/docs.microsoft.com/en-us/deployedge/microsoft-edge-policies*kioskdeletedownloadsonexit__;Iw!!C5rN6bSF!Ck6XJmPWI3A60ouQblk8kpGf72aTTeCpL-P0UcCWtBe6XOS5TdjPsfa7wQrEciKrM500h2iLpBnUKh9j1ZzfBJa50oEEpj7YXaCs9dNj$" TargetMode="External"/><Relationship Id="rId2" Type="http://schemas.openxmlformats.org/officeDocument/2006/relationships/hyperlink" Target="https://docs.microsoft.com/en-us/deployedge/microsoft-edge-policies#defaultcookiessettin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urldefense.com/v3/__https:/nam06.safelinks.protection.outlook.com/?url=https*3A*2F*2Furldefense.com*2Fv3*2F__https*3A*2Fdocs.microsoft.com*2Fen-us*2Fdeployedge*2Fmicrosoft-edge-policies*allowdeletingbrowserhistory__*3BIw!!C5rN6bSF!CWTCt8f0mRxcLo0kChLSgFDRi54SOYFDIUATlxjcOfW8xqdx5ljKHIaN_Jf54r8VbLARId3TluBFpfthvrSSv8Wvg1eVWqPnJ3rRptTl*24&amp;data=05*7C01*7Cdillon.stephen*40microsoft.com*7C298c016d97ac48c7931508da5a3681fe*7C72f988bf86f141af91ab2d7cd011db47*7C1*7C0*7C637921487543648606*7CUnknown*7CTWFpbGZsb3d8eyJWIjoiMC4wLjAwMDAiLCJQIjoiV2luMzIiLCJBTiI6Ik1haWwiLCJXVCI6Mn0*3D*7C3000*7C*7C*7C&amp;sdata=qhjJ9ANS8lAGp1Rjg1QgSsR2PZ6yWutil0XNle0xiqs*3D&amp;reserved=0__;JSUlJSUlJSUlJSolJSUlJSUlJSUlJSUlJSUlJSU!!C5rN6bSF!Ck6XJmPWI3A60ouQblk8kpGf72aTTeCpL-P0UcCWtBe6XOS5TdjPsfa7wQrEciKrM500h2iLpBnUKh9j1ZzfBJa50oEEpj7YXS9HjTUs$" TargetMode="External"/><Relationship Id="rId5" Type="http://schemas.openxmlformats.org/officeDocument/2006/relationships/hyperlink" Target="https://docs.microsoft.com/en-us/deployedge/microsoft-edge-policies#clearbrowsingdataonexit" TargetMode="External"/><Relationship Id="rId4" Type="http://schemas.openxmlformats.org/officeDocument/2006/relationships/hyperlink" Target="https://docs.microsoft.com/en-us/deployedge/microsoft-edge-policies#clearcachedimagesandfilesonex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41D7-44F8-46B5-BFBC-214E7521F0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Set Up Your Browser Post ICCMS Refresh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91DFC-5B04-4A92-8B3F-D98EE9A828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Instructions for Organisations that use CRISSP to set up their browsers</a:t>
            </a:r>
          </a:p>
          <a:p>
            <a:r>
              <a:rPr lang="en-AU" dirty="0"/>
              <a:t>November 2023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CBA921-96FF-49AB-B4B9-8B769AECB42C}"/>
              </a:ext>
            </a:extLst>
          </p:cNvPr>
          <p:cNvSpPr txBox="1">
            <a:spLocks/>
          </p:cNvSpPr>
          <p:nvPr/>
        </p:nvSpPr>
        <p:spPr bwMode="auto">
          <a:xfrm>
            <a:off x="1206631" y="4254502"/>
            <a:ext cx="5956168" cy="33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  <a:defRPr sz="2200" b="0" kern="1200" baseline="0">
                <a:solidFill>
                  <a:srgbClr val="53565A"/>
                </a:solidFill>
                <a:latin typeface="Arial"/>
                <a:ea typeface="ＭＳ Ｐゴシック" charset="0"/>
                <a:cs typeface="Arial"/>
              </a:defRPr>
            </a:lvl1pPr>
            <a:lvl2pPr marL="4572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>
                <a:solidFill>
                  <a:schemeClr val="tx1"/>
                </a:solidFill>
              </a:rPr>
              <a:t>OFFICIAL</a:t>
            </a:r>
            <a:r>
              <a:rPr lang="en-AU" sz="1600"/>
              <a:t> </a:t>
            </a:r>
          </a:p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9892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AF69-771D-4E4B-A80C-132955F09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F75AB-154F-49C1-9E3E-39034111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1200"/>
              </a:spcAft>
            </a:pPr>
            <a:r>
              <a:rPr lang="en-AU" sz="1800" dirty="0">
                <a:solidFill>
                  <a:srgbClr val="5C469B"/>
                </a:solidFill>
                <a:cs typeface="Times New Roman" panose="02020603050405020304" pitchFamily="18" charset="0"/>
              </a:rPr>
              <a:t>ICCMS is supported by aging technology that can no longer meet the performance expectations and the ongoing enhancements required to meet and respond to needs of the Victorian community.</a:t>
            </a:r>
          </a:p>
          <a:p>
            <a:pPr lvl="1">
              <a:spcAft>
                <a:spcPts val="1200"/>
              </a:spcAft>
            </a:pPr>
            <a:r>
              <a:rPr lang="en-AU" sz="1800" dirty="0">
                <a:solidFill>
                  <a:srgbClr val="5C469B"/>
                </a:solidFill>
                <a:cs typeface="Times New Roman" panose="02020603050405020304" pitchFamily="18" charset="0"/>
              </a:rPr>
              <a:t>To address this technology problem, CRISSP is receiving a technical update to ensure ongoing business and regulatory requirements are achieved, and the system remains stable, responsive and reliable for use by community services.</a:t>
            </a:r>
          </a:p>
          <a:p>
            <a:pPr lvl="1">
              <a:spcAft>
                <a:spcPts val="1200"/>
              </a:spcAft>
            </a:pPr>
            <a:r>
              <a:rPr lang="en-AU" sz="1800" dirty="0">
                <a:solidFill>
                  <a:srgbClr val="5C469B"/>
                </a:solidFill>
                <a:cs typeface="Times New Roman" panose="02020603050405020304" pitchFamily="18" charset="0"/>
              </a:rPr>
              <a:t>With the transition to this new platform, users will notice some modernisation of CRISSP features resulting in a new look and feel to some functions.</a:t>
            </a:r>
          </a:p>
          <a:p>
            <a:pPr lvl="1">
              <a:spcAft>
                <a:spcPts val="1200"/>
              </a:spcAft>
            </a:pPr>
            <a:r>
              <a:rPr lang="en-AU" sz="1800" dirty="0">
                <a:solidFill>
                  <a:srgbClr val="5C469B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you require further information about this upgrade, please email the ICCMS project team via </a:t>
            </a:r>
            <a:r>
              <a:rPr lang="en-AU" sz="1800" u="none" strike="noStrike" dirty="0">
                <a:solidFill>
                  <a:srgbClr val="3B429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clientsystemsupport.cris@dhhs.vic.gov.au</a:t>
            </a:r>
            <a:endParaRPr lang="en-AU" sz="1800" dirty="0">
              <a:solidFill>
                <a:srgbClr val="3B429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1200"/>
              </a:spcAft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55408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0E24-72E8-45B5-B7C0-A5242ED5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Allow Pop Ups</a:t>
            </a:r>
            <a:endParaRPr lang="en-AU" sz="2133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7A60A-15CF-486D-A50C-B38A52218A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667" y="1894788"/>
            <a:ext cx="3949523" cy="4585386"/>
          </a:xfrm>
        </p:spPr>
        <p:txBody>
          <a:bodyPr/>
          <a:lstStyle/>
          <a:p>
            <a:pPr lvl="1"/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in URL/Address Bar </a:t>
            </a:r>
            <a:r>
              <a:rPr lang="en-A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edge://settings/content/popups</a:t>
            </a:r>
          </a:p>
          <a:p>
            <a:pPr lvl="1"/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Add to allow sites to have pop-ups disabled. - </a:t>
            </a:r>
            <a:r>
              <a:rPr lang="en-A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application uses modal windows which behave like pop-ups if they are blocked the application will not function as expected.</a:t>
            </a:r>
          </a:p>
          <a:p>
            <a:pPr lvl="1"/>
            <a: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[*.]csv.au</a:t>
            </a:r>
            <a:b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[*.]gov.au</a:t>
            </a:r>
            <a:b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[*.]dynamics.com</a:t>
            </a:r>
            <a:b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800" dirty="0">
                <a:solidFill>
                  <a:srgbClr val="3B4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[*.]crissp.org</a:t>
            </a:r>
          </a:p>
          <a:p>
            <a:pPr lvl="1"/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A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0E4209-5690-092D-DCCB-61BB5E7CD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190" y="1894789"/>
            <a:ext cx="7275795" cy="45853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566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EE5C5-3413-4E3F-9C04-7921B220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Language </a:t>
            </a:r>
            <a:endParaRPr lang="en-AU" sz="2133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9F37E-D1C4-4400-B3CC-9183FB1326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668" y="1894788"/>
            <a:ext cx="4590269" cy="4585386"/>
          </a:xfrm>
        </p:spPr>
        <p:txBody>
          <a:bodyPr/>
          <a:lstStyle/>
          <a:p>
            <a:pPr lvl="1"/>
            <a:r>
              <a:rPr lang="en-AU" altLang="en-US" dirty="0">
                <a:solidFill>
                  <a:prstClr val="black"/>
                </a:solidFill>
              </a:rPr>
              <a:t>Type in URL/Address </a:t>
            </a:r>
            <a:r>
              <a:rPr lang="en-AU" altLang="en-US" b="1" dirty="0">
                <a:solidFill>
                  <a:prstClr val="black"/>
                </a:solidFill>
              </a:rPr>
              <a:t>edge://settings/languages</a:t>
            </a:r>
          </a:p>
          <a:p>
            <a:pPr lvl="1"/>
            <a:r>
              <a:rPr lang="en-AU" altLang="en-US" dirty="0">
                <a:solidFill>
                  <a:prstClr val="black"/>
                </a:solidFill>
              </a:rPr>
              <a:t>Select Add languages – The application requires language setting English Australia for calendar to function correctly.</a:t>
            </a:r>
          </a:p>
          <a:p>
            <a:pPr lvl="1"/>
            <a:r>
              <a:rPr lang="en-AU" altLang="en-US" dirty="0">
                <a:solidFill>
                  <a:prstClr val="black"/>
                </a:solidFill>
              </a:rPr>
              <a:t>Type English in the look-up/search field, select English Australia, select Add.</a:t>
            </a:r>
          </a:p>
          <a:p>
            <a:pPr lvl="1"/>
            <a:r>
              <a:rPr lang="en-AU" altLang="en-US" dirty="0">
                <a:solidFill>
                  <a:prstClr val="black"/>
                </a:solidFill>
              </a:rPr>
              <a:t>Select 3 dots next to English (Australia) and select Move to the top.</a:t>
            </a:r>
          </a:p>
          <a:p>
            <a:pPr lvl="1"/>
            <a:r>
              <a:rPr lang="en-AU" altLang="en-US" dirty="0">
                <a:solidFill>
                  <a:prstClr val="black"/>
                </a:solidFill>
              </a:rPr>
              <a:t> </a:t>
            </a:r>
            <a:endParaRPr lang="en-AU" altLang="en-US" sz="1867" dirty="0">
              <a:solidFill>
                <a:prstClr val="black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1CC722-3383-D81B-C10F-109B22DCF4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73"/>
          <a:stretch/>
        </p:blipFill>
        <p:spPr>
          <a:xfrm>
            <a:off x="5188141" y="1615899"/>
            <a:ext cx="5450002" cy="3856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5F6CE8-A8AD-01EA-540E-EB4127726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482" y="5041574"/>
            <a:ext cx="4571631" cy="16640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915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C366-EB4B-4E6C-BF1A-9F0544939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Clear Browsing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9F5B1-11DE-4BC1-8497-E9D43E8CE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667" y="1894788"/>
            <a:ext cx="4718707" cy="4585386"/>
          </a:xfrm>
        </p:spPr>
        <p:txBody>
          <a:bodyPr/>
          <a:lstStyle/>
          <a:p>
            <a:r>
              <a:rPr lang="en-AU" b="0" dirty="0"/>
              <a:t>Type in URL/Address Bar edge://settings/clearBrowsingDataOnClose</a:t>
            </a:r>
          </a:p>
          <a:p>
            <a:r>
              <a:rPr lang="en-AU" b="0" dirty="0"/>
              <a:t>Select each slider Browsing history, Download history, Cookies and other site date, Cached images and files. – The application requires the most current page, if page data is left in your temporary internet files you may experience corrupted information.</a:t>
            </a:r>
            <a:endParaRPr lang="en-US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41E0F9-55D9-0AD6-3211-301D98285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374" y="1894788"/>
            <a:ext cx="6480810" cy="4696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156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7291-6E8C-4B99-8DF4-95143E6F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Privacy Settings</a:t>
            </a:r>
            <a:endParaRPr lang="en-AU" sz="1333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AB6C7-7C2D-471B-A34B-47010C4F17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667" y="1894788"/>
            <a:ext cx="5071533" cy="4585386"/>
          </a:xfrm>
        </p:spPr>
        <p:txBody>
          <a:bodyPr/>
          <a:lstStyle/>
          <a:p>
            <a:r>
              <a:rPr lang="en-AU" sz="1800" b="0" dirty="0"/>
              <a:t>Type in URL/Address Bar edge://settings/privacy</a:t>
            </a:r>
          </a:p>
          <a:p>
            <a:r>
              <a:rPr lang="en-AU" sz="1800" b="0" dirty="0"/>
              <a:t>Under the heading Clear browsing data for Internet Explorer select slider Clear chosen data for Internet Explorer and Internet Explorer mode every time you exit Microsoft Edge.</a:t>
            </a:r>
          </a:p>
          <a:p>
            <a:r>
              <a:rPr lang="en-AU" sz="1800" b="0" dirty="0"/>
              <a:t>Select button Choose what to clear.</a:t>
            </a:r>
          </a:p>
          <a:p>
            <a:r>
              <a:rPr lang="en-AU" sz="1800" b="0" dirty="0"/>
              <a:t>Select Temporary Internet files and website files, Cookies and website site data, History. – The application requires the most current page, if page data is left in your temporary internet files you may experience corrupted information.</a:t>
            </a:r>
          </a:p>
          <a:p>
            <a:r>
              <a:rPr lang="en-AU" sz="1800" b="0" dirty="0"/>
              <a:t>Select Delete.</a:t>
            </a:r>
          </a:p>
          <a:p>
            <a:endParaRPr lang="en-AU" sz="1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84704D-CB7E-C1F8-7342-E662FDEFC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2" y="1894788"/>
            <a:ext cx="5646719" cy="47266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816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E545C-DB8D-4906-85F6-7E0A5051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Privacy Settings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D93FB-83CE-40CE-8B33-667B208A97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9668" y="1894788"/>
            <a:ext cx="4862986" cy="4585386"/>
          </a:xfrm>
        </p:spPr>
        <p:txBody>
          <a:bodyPr/>
          <a:lstStyle/>
          <a:p>
            <a:pPr lvl="1"/>
            <a:r>
              <a:rPr lang="en-AU" dirty="0"/>
              <a:t>Type in URL/Address Bar edge://settings/privacy</a:t>
            </a:r>
          </a:p>
          <a:p>
            <a:pPr lvl="1"/>
            <a:r>
              <a:rPr lang="en-AU" dirty="0"/>
              <a:t>Under the heading Clear browsing data select button Choose what to clear.</a:t>
            </a:r>
          </a:p>
          <a:p>
            <a:pPr lvl="1"/>
            <a:r>
              <a:rPr lang="en-AU" dirty="0"/>
              <a:t>Select Time range All time, check box: Browsing history – Cookies and other site data – Cached images and files. -The application requires the most current page, if page data is left in your temporary internet files you may experience corrupted information.</a:t>
            </a:r>
          </a:p>
          <a:p>
            <a:pPr lvl="1"/>
            <a:r>
              <a:rPr lang="en-AU" dirty="0"/>
              <a:t>Select button Clear now</a:t>
            </a:r>
          </a:p>
          <a:p>
            <a:pPr lvl="1"/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DFA38A-75ED-9CCB-D4DE-585E6E1B3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345" y="1894788"/>
            <a:ext cx="5477987" cy="45853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623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E545C-DB8D-4906-85F6-7E0A5051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Appendix: Microsoft references</a:t>
            </a:r>
            <a:endParaRPr lang="en-AU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A7905D1-AB66-AD70-74EA-14CD55880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347512"/>
              </p:ext>
            </p:extLst>
          </p:nvPr>
        </p:nvGraphicFramePr>
        <p:xfrm>
          <a:off x="350700" y="1293145"/>
          <a:ext cx="11657321" cy="518786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802571">
                  <a:extLst>
                    <a:ext uri="{9D8B030D-6E8A-4147-A177-3AD203B41FA5}">
                      <a16:colId xmlns:a16="http://schemas.microsoft.com/office/drawing/2014/main" val="128632364"/>
                    </a:ext>
                  </a:extLst>
                </a:gridCol>
                <a:gridCol w="7854750">
                  <a:extLst>
                    <a:ext uri="{9D8B030D-6E8A-4147-A177-3AD203B41FA5}">
                      <a16:colId xmlns:a16="http://schemas.microsoft.com/office/drawing/2014/main" val="1520316261"/>
                    </a:ext>
                  </a:extLst>
                </a:gridCol>
              </a:tblGrid>
              <a:tr h="475613">
                <a:tc>
                  <a:txBody>
                    <a:bodyPr/>
                    <a:lstStyle/>
                    <a:p>
                      <a:r>
                        <a:rPr lang="en-AU" sz="2200" b="1" kern="1200" dirty="0">
                          <a:solidFill>
                            <a:srgbClr val="201547"/>
                          </a:solidFill>
                          <a:latin typeface="+mn-lt"/>
                          <a:ea typeface="ＭＳ Ｐゴシック" charset="0"/>
                        </a:rPr>
                        <a:t>Edge Privacy Controls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200" b="1" kern="1200" dirty="0">
                          <a:solidFill>
                            <a:srgbClr val="201547"/>
                          </a:solidFill>
                          <a:latin typeface="+mn-lt"/>
                          <a:ea typeface="ＭＳ Ｐゴシック" charset="0"/>
                        </a:rPr>
                        <a:t>Explained Here With Policy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141819"/>
                  </a:ext>
                </a:extLst>
              </a:tr>
              <a:tr h="1268301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Clear Cookies and other site data:</a:t>
                      </a:r>
                      <a:b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endParaRPr lang="en-AU" sz="1600" kern="1200" dirty="0">
                        <a:solidFill>
                          <a:srgbClr val="5C469B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  <a:b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Also to retain cookies on exit: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https://docs.microsoft.com/en-us/deployedge/microsoft-edge-policies#defaultcookiessetting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  <a:b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https://docs.microsoft.com/en-us/deployedge/microsoft-edge-policies#savecookiesonexit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722579"/>
                  </a:ext>
                </a:extLst>
              </a:tr>
              <a:tr h="507321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Cached images and files</a:t>
                      </a:r>
                    </a:p>
                    <a:p>
                      <a:endParaRPr lang="en-AU" sz="1600" kern="1200" dirty="0">
                        <a:solidFill>
                          <a:srgbClr val="5C469B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https://docs.microsoft.com/en-us/deployedge/microsoft-edge-policies#clearcachedimagesandfilesonexit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7968966"/>
                  </a:ext>
                </a:extLst>
              </a:tr>
              <a:tr h="653688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Browsing history AND Download History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https://docs.microsoft.com/en-us/deployedge/microsoft-edge-policies#clearbrowsingdataonexit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7749675"/>
                  </a:ext>
                </a:extLst>
              </a:tr>
              <a:tr h="507321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Browser history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https://docs.microsoft.com/en-us/deployedge/microsoft-edge-policies#allowdeletingbrowserhistory</a:t>
                      </a:r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6689651"/>
                  </a:ext>
                </a:extLst>
              </a:tr>
              <a:tr h="507321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For kiosk deletion of downloads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https://docs.microsoft.com/en-us/deployedge/microsoft-edge-policies#kioskdeletedownloadsonexit</a:t>
                      </a:r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9180755"/>
                  </a:ext>
                </a:extLst>
              </a:tr>
              <a:tr h="1268301"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Clear Cookies and other site data:</a:t>
                      </a:r>
                      <a:b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endParaRPr lang="en-AU" sz="1600" kern="1200" dirty="0">
                        <a:solidFill>
                          <a:srgbClr val="5C469B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  <a:p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  <a:b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Also to retain cookies on exit:</a:t>
                      </a:r>
                      <a:br>
                        <a:rPr lang="en-AU" sz="1600" kern="1200" dirty="0">
                          <a:solidFill>
                            <a:srgbClr val="5C469B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endParaRPr lang="en-AU" sz="1600" kern="1200" dirty="0">
                        <a:solidFill>
                          <a:srgbClr val="5C469B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https://docs.microsoft.com/en-us/deployedge/microsoft-edge-policies#defaultcookiessetting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  <a:p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  <a:t> </a:t>
                      </a:r>
                      <a:b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</a:rPr>
                      </a:br>
                      <a:r>
                        <a:rPr lang="en-AU" sz="1600" kern="1200" dirty="0">
                          <a:solidFill>
                            <a:srgbClr val="3B429C"/>
                          </a:solidFill>
                          <a:latin typeface="+mn-lt"/>
                          <a:ea typeface="ＭＳ Ｐゴシック" charset="0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https://docs.microsoft.com/en-us/deployedge/microsoft-edge-policies#savecookiesonexit</a:t>
                      </a:r>
                      <a:endParaRPr lang="en-AU" sz="1600" kern="1200" dirty="0">
                        <a:solidFill>
                          <a:srgbClr val="3B429C"/>
                        </a:solidFill>
                        <a:latin typeface="+mn-lt"/>
                        <a:ea typeface="ＭＳ Ｐゴシック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469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668311"/>
      </p:ext>
    </p:extLst>
  </p:cSld>
  <p:clrMapOvr>
    <a:masterClrMapping/>
  </p:clrMapOvr>
</p:sld>
</file>

<file path=ppt/theme/theme1.xml><?xml version="1.0" encoding="utf-8"?>
<a:theme xmlns:a="http://schemas.openxmlformats.org/drawingml/2006/main" name="DFFH purple 16x9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HHS Presentation 02 Purple 2602 for Office 2007 and 2010.pot [Compatibility Mode]" id="{889D8997-ACF2-448B-843B-094B9ADA1850}" vid="{6EC813B2-9105-4DB7-B337-4522BDB9CF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179483B3A4E458E2DA955233B6DD4" ma:contentTypeVersion="7" ma:contentTypeDescription="Create a new document." ma:contentTypeScope="" ma:versionID="b1cd28e95273e0788588fabf079b4566">
  <xsd:schema xmlns:xsd="http://www.w3.org/2001/XMLSchema" xmlns:xs="http://www.w3.org/2001/XMLSchema" xmlns:p="http://schemas.microsoft.com/office/2006/metadata/properties" xmlns:ns2="31b2e4f9-c376-4e2f-bd2e-796d1bcd5746" xmlns:ns3="7ee2ad8a-2b33-419f-875c-ac0e4cfc6b7f" targetNamespace="http://schemas.microsoft.com/office/2006/metadata/properties" ma:root="true" ma:fieldsID="b3153ddccdf0392e732e33682535d4d0" ns2:_="" ns3:_="">
    <xsd:import namespace="31b2e4f9-c376-4e2f-bd2e-796d1bcd5746"/>
    <xsd:import namespace="7ee2ad8a-2b33-419f-875c-ac0e4cfc6b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2e4f9-c376-4e2f-bd2e-796d1bcd57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e2ad8a-2b33-419f-875c-ac0e4cfc6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14C6BB-0FC0-49D0-9BE3-9BF8726DD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3B8B65-61EC-4FF0-8F2D-E8E94DDDACA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31b2e4f9-c376-4e2f-bd2e-796d1bcd5746"/>
    <ds:schemaRef ds:uri="http://purl.org/dc/dcmitype/"/>
    <ds:schemaRef ds:uri="http://schemas.openxmlformats.org/package/2006/metadata/core-properties"/>
    <ds:schemaRef ds:uri="7ee2ad8a-2b33-419f-875c-ac0e4cfc6b7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AE7835-C66A-4997-B5BD-10C132E2E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b2e4f9-c376-4e2f-bd2e-796d1bcd5746"/>
    <ds:schemaRef ds:uri="7ee2ad8a-2b33-419f-875c-ac0e4cfc6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4202</TotalTime>
  <Words>688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DFFH purple 16x9 presentation</vt:lpstr>
      <vt:lpstr>Set Up Your Browser Post ICCMS Refresh</vt:lpstr>
      <vt:lpstr>Background</vt:lpstr>
      <vt:lpstr>Allow Pop Ups</vt:lpstr>
      <vt:lpstr>Language </vt:lpstr>
      <vt:lpstr>Clear Browsing Data</vt:lpstr>
      <vt:lpstr>Privacy Settings</vt:lpstr>
      <vt:lpstr>Privacy Settings Continued</vt:lpstr>
      <vt:lpstr>Appendix: Microsoft references</vt:lpstr>
    </vt:vector>
  </TitlesOfParts>
  <Company>Victoria State Government, Department of Families, Fairness and Housing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</dc:creator>
  <cp:lastModifiedBy>Maria Tsekouras (DFFH)</cp:lastModifiedBy>
  <cp:revision>5</cp:revision>
  <dcterms:created xsi:type="dcterms:W3CDTF">2017-08-29T07:22:54Z</dcterms:created>
  <dcterms:modified xsi:type="dcterms:W3CDTF">2023-11-22T22:45:44Z</dcterms:modified>
  <cp:category>DFFH purple 16x9 presentation</cp:category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version">
    <vt:lpwstr>2022v2 05072022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2022-01-28T02:12:41Z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b5b8dfe1-4ff9-4735-999e-53666cf68136</vt:lpwstr>
  </property>
  <property fmtid="{D5CDD505-2E9C-101B-9397-08002B2CF9AE}" pid="10" name="MSIP_Label_43e64453-338c-4f93-8a4d-0039a0a41f2a_ContentBits">
    <vt:lpwstr>2</vt:lpwstr>
  </property>
  <property fmtid="{D5CDD505-2E9C-101B-9397-08002B2CF9AE}" pid="11" name="ContentTypeId">
    <vt:lpwstr>0x01010026D179483B3A4E458E2DA955233B6DD4</vt:lpwstr>
  </property>
  <property fmtid="{D5CDD505-2E9C-101B-9397-08002B2CF9AE}" pid="12" name="MediaServiceImageTags">
    <vt:lpwstr/>
  </property>
  <property fmtid="{D5CDD505-2E9C-101B-9397-08002B2CF9AE}" pid="13" name="Order">
    <vt:r8>800</vt:r8>
  </property>
  <property fmtid="{D5CDD505-2E9C-101B-9397-08002B2CF9AE}" pid="14" name="xd_ProgID">
    <vt:lpwstr/>
  </property>
  <property fmtid="{D5CDD505-2E9C-101B-9397-08002B2CF9AE}" pid="15" name="Daysbeforethenextreview">
    <vt:r8>365</vt:r8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Format">
    <vt:lpwstr>Presentation</vt:lpwstr>
  </property>
  <property fmtid="{D5CDD505-2E9C-101B-9397-08002B2CF9AE}" pid="19" name="_ExtendedDescription">
    <vt:lpwstr/>
  </property>
  <property fmtid="{D5CDD505-2E9C-101B-9397-08002B2CF9AE}" pid="20" name="Hyperlink Base">
    <vt:lpwstr>https://dhhsvicgovau.sharepoint.com/:p:/s/dffh/EfAAATrTWAVMtuUElbjKxvkBdrtJIGnrdeAK3pm2lF0JCA</vt:lpwstr>
  </property>
  <property fmtid="{D5CDD505-2E9C-101B-9397-08002B2CF9AE}" pid="21" name="Link">
    <vt:lpwstr>https://dhhsvicgovau.sharepoint.com/:p:/s/dffh/EfAAATrTWAVMtuUElbjKxvkBdrtJIGnrdeAK3pm2lF0JCA, https://dhhsvicgovau.sharepoint.com/:p:/s/dffh/EfAAATrTWAVMtuUElbjKxvkBdrtJIGnrdeAK3pm2lF0JCA</vt:lpwstr>
  </property>
  <property fmtid="{D5CDD505-2E9C-101B-9397-08002B2CF9AE}" pid="22" name="xd_Signature">
    <vt:bool>false</vt:bool>
  </property>
</Properties>
</file>